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42" r:id="rId2"/>
    <p:sldId id="967" r:id="rId3"/>
    <p:sldId id="972" r:id="rId4"/>
    <p:sldId id="986" r:id="rId5"/>
    <p:sldId id="975" r:id="rId6"/>
    <p:sldId id="974" r:id="rId7"/>
    <p:sldId id="973" r:id="rId8"/>
    <p:sldId id="400" r:id="rId9"/>
    <p:sldId id="968" r:id="rId10"/>
    <p:sldId id="978" r:id="rId11"/>
    <p:sldId id="977" r:id="rId12"/>
    <p:sldId id="979" r:id="rId13"/>
    <p:sldId id="976" r:id="rId14"/>
    <p:sldId id="406" r:id="rId15"/>
    <p:sldId id="351" r:id="rId16"/>
    <p:sldId id="969" r:id="rId17"/>
    <p:sldId id="970" r:id="rId18"/>
    <p:sldId id="981" r:id="rId19"/>
    <p:sldId id="971" r:id="rId20"/>
    <p:sldId id="358" r:id="rId21"/>
    <p:sldId id="359" r:id="rId22"/>
    <p:sldId id="413" r:id="rId23"/>
    <p:sldId id="360" r:id="rId24"/>
    <p:sldId id="361" r:id="rId25"/>
    <p:sldId id="362" r:id="rId26"/>
    <p:sldId id="363" r:id="rId27"/>
    <p:sldId id="366" r:id="rId28"/>
    <p:sldId id="364" r:id="rId29"/>
    <p:sldId id="367" r:id="rId30"/>
    <p:sldId id="371" r:id="rId31"/>
    <p:sldId id="372" r:id="rId32"/>
    <p:sldId id="373" r:id="rId33"/>
    <p:sldId id="380" r:id="rId34"/>
    <p:sldId id="982" r:id="rId35"/>
    <p:sldId id="353" r:id="rId36"/>
    <p:sldId id="355" r:id="rId37"/>
    <p:sldId id="356" r:id="rId38"/>
    <p:sldId id="376" r:id="rId39"/>
    <p:sldId id="382" r:id="rId40"/>
    <p:sldId id="375" r:id="rId41"/>
    <p:sldId id="983" r:id="rId42"/>
    <p:sldId id="987" r:id="rId43"/>
    <p:sldId id="984" r:id="rId44"/>
    <p:sldId id="985" r:id="rId45"/>
    <p:sldId id="377" r:id="rId46"/>
    <p:sldId id="409" r:id="rId47"/>
    <p:sldId id="410" r:id="rId48"/>
    <p:sldId id="411" r:id="rId49"/>
    <p:sldId id="412" r:id="rId50"/>
    <p:sldId id="980" r:id="rId51"/>
  </p:sldIdLst>
  <p:sldSz cx="9144000" cy="6858000" type="screen4x3"/>
  <p:notesSz cx="6858000" cy="9144000"/>
  <p:defaultTextStyle>
    <a:defPPr>
      <a:defRPr lang="pt-PT"/>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9273"/>
    <a:srgbClr val="3C947E"/>
    <a:srgbClr val="3E949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80"/>
    <p:restoredTop sz="94664"/>
  </p:normalViewPr>
  <p:slideViewPr>
    <p:cSldViewPr>
      <p:cViewPr varScale="1">
        <p:scale>
          <a:sx n="90" d="100"/>
          <a:sy n="90" d="100"/>
        </p:scale>
        <p:origin x="232"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tdias\Dropbox\manuscritos%20activos\in%20writing\Juliana\data\Excel%20crescimento_PI.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tdias\Dropbox\manuscritos%20activos\in%20writing\Juliana\Intera&#231;&#245;es_Pi_T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25400" cap="rnd">
              <a:noFill/>
              <a:round/>
            </a:ln>
            <a:effectLst/>
          </c:spPr>
          <c:marker>
            <c:symbol val="circle"/>
            <c:size val="15"/>
            <c:spPr>
              <a:solidFill>
                <a:srgbClr val="FFFF00"/>
              </a:solidFill>
              <a:ln w="9525">
                <a:solidFill>
                  <a:schemeClr val="tx1"/>
                </a:solidFill>
              </a:ln>
              <a:effectLst/>
            </c:spPr>
          </c:marker>
          <c:dPt>
            <c:idx val="4"/>
            <c:marker>
              <c:symbol val="circle"/>
              <c:size val="15"/>
              <c:spPr>
                <a:solidFill>
                  <a:srgbClr val="669900"/>
                </a:solidFill>
                <a:ln w="9525">
                  <a:solidFill>
                    <a:schemeClr val="tx1"/>
                  </a:solidFill>
                </a:ln>
                <a:effectLst/>
              </c:spPr>
            </c:marker>
            <c:bubble3D val="0"/>
            <c:extLst>
              <c:ext xmlns:c16="http://schemas.microsoft.com/office/drawing/2014/chart" uri="{C3380CC4-5D6E-409C-BE32-E72D297353CC}">
                <c16:uniqueId val="{00000000-6746-4A40-B935-01FCD634BA8F}"/>
              </c:ext>
            </c:extLst>
          </c:dPt>
          <c:dPt>
            <c:idx val="5"/>
            <c:marker>
              <c:symbol val="circle"/>
              <c:size val="15"/>
              <c:spPr>
                <a:solidFill>
                  <a:srgbClr val="669900"/>
                </a:solidFill>
                <a:ln w="9525">
                  <a:solidFill>
                    <a:schemeClr val="tx1"/>
                  </a:solidFill>
                </a:ln>
                <a:effectLst/>
              </c:spPr>
            </c:marker>
            <c:bubble3D val="0"/>
            <c:extLst>
              <c:ext xmlns:c16="http://schemas.microsoft.com/office/drawing/2014/chart" uri="{C3380CC4-5D6E-409C-BE32-E72D297353CC}">
                <c16:uniqueId val="{00000001-6746-4A40-B935-01FCD634BA8F}"/>
              </c:ext>
            </c:extLst>
          </c:dPt>
          <c:dPt>
            <c:idx val="6"/>
            <c:marker>
              <c:symbol val="circle"/>
              <c:size val="15"/>
              <c:spPr>
                <a:solidFill>
                  <a:srgbClr val="669900"/>
                </a:solidFill>
                <a:ln w="9525">
                  <a:solidFill>
                    <a:schemeClr val="tx1"/>
                  </a:solidFill>
                </a:ln>
                <a:effectLst/>
              </c:spPr>
            </c:marker>
            <c:bubble3D val="0"/>
            <c:extLst>
              <c:ext xmlns:c16="http://schemas.microsoft.com/office/drawing/2014/chart" uri="{C3380CC4-5D6E-409C-BE32-E72D297353CC}">
                <c16:uniqueId val="{00000002-6746-4A40-B935-01FCD634BA8F}"/>
              </c:ext>
            </c:extLst>
          </c:dPt>
          <c:dPt>
            <c:idx val="7"/>
            <c:marker>
              <c:symbol val="circle"/>
              <c:size val="15"/>
              <c:spPr>
                <a:solidFill>
                  <a:srgbClr val="669900"/>
                </a:solidFill>
                <a:ln w="9525">
                  <a:solidFill>
                    <a:schemeClr val="tx1"/>
                  </a:solidFill>
                </a:ln>
                <a:effectLst/>
              </c:spPr>
            </c:marker>
            <c:bubble3D val="0"/>
            <c:extLst>
              <c:ext xmlns:c16="http://schemas.microsoft.com/office/drawing/2014/chart" uri="{C3380CC4-5D6E-409C-BE32-E72D297353CC}">
                <c16:uniqueId val="{00000003-6746-4A40-B935-01FCD634BA8F}"/>
              </c:ext>
            </c:extLst>
          </c:dPt>
          <c:dPt>
            <c:idx val="8"/>
            <c:marker>
              <c:symbol val="circle"/>
              <c:size val="15"/>
              <c:spPr>
                <a:solidFill>
                  <a:srgbClr val="669900"/>
                </a:solidFill>
                <a:ln w="9525">
                  <a:solidFill>
                    <a:schemeClr val="tx1"/>
                  </a:solidFill>
                </a:ln>
                <a:effectLst/>
              </c:spPr>
            </c:marker>
            <c:bubble3D val="0"/>
            <c:extLst>
              <c:ext xmlns:c16="http://schemas.microsoft.com/office/drawing/2014/chart" uri="{C3380CC4-5D6E-409C-BE32-E72D297353CC}">
                <c16:uniqueId val="{00000004-6746-4A40-B935-01FCD634BA8F}"/>
              </c:ext>
            </c:extLst>
          </c:dPt>
          <c:errBars>
            <c:errDir val="y"/>
            <c:errBarType val="both"/>
            <c:errValType val="cust"/>
            <c:noEndCap val="0"/>
            <c:plus>
              <c:numRef>
                <c:f>Folha1!$I$19:$I$23</c:f>
                <c:numCache>
                  <c:formatCode>General</c:formatCode>
                  <c:ptCount val="5"/>
                  <c:pt idx="0">
                    <c:v>6.6416196150568055E-2</c:v>
                  </c:pt>
                  <c:pt idx="1">
                    <c:v>7.5718777944009857E-2</c:v>
                  </c:pt>
                  <c:pt idx="2">
                    <c:v>0.10016652800877121</c:v>
                  </c:pt>
                  <c:pt idx="3">
                    <c:v>3.7859388972001487E-2</c:v>
                  </c:pt>
                  <c:pt idx="4">
                    <c:v>0.15452435981998996</c:v>
                  </c:pt>
                </c:numCache>
              </c:numRef>
            </c:plus>
            <c:minus>
              <c:numRef>
                <c:f>Folha1!$I$19:$I$23</c:f>
                <c:numCache>
                  <c:formatCode>General</c:formatCode>
                  <c:ptCount val="5"/>
                  <c:pt idx="0">
                    <c:v>6.6416196150568055E-2</c:v>
                  </c:pt>
                  <c:pt idx="1">
                    <c:v>7.5718777944009857E-2</c:v>
                  </c:pt>
                  <c:pt idx="2">
                    <c:v>0.10016652800877121</c:v>
                  </c:pt>
                  <c:pt idx="3">
                    <c:v>3.7859388972001487E-2</c:v>
                  </c:pt>
                  <c:pt idx="4">
                    <c:v>0.15452435981998996</c:v>
                  </c:pt>
                </c:numCache>
              </c:numRef>
            </c:minus>
            <c:spPr>
              <a:noFill/>
              <a:ln w="9525" cap="flat" cmpd="sng" algn="ctr">
                <a:solidFill>
                  <a:schemeClr val="tx1">
                    <a:lumMod val="65000"/>
                    <a:lumOff val="35000"/>
                  </a:schemeClr>
                </a:solidFill>
                <a:round/>
              </a:ln>
              <a:effectLst/>
            </c:spPr>
          </c:errBars>
          <c:cat>
            <c:strRef>
              <c:f>Folha1!$D$4:$D$12</c:f>
              <c:strCache>
                <c:ptCount val="9"/>
                <c:pt idx="0">
                  <c:v>B. vietnamiensis C</c:v>
                </c:pt>
                <c:pt idx="1">
                  <c:v>Klebsiella sp. C1</c:v>
                </c:pt>
                <c:pt idx="2">
                  <c:v>Klebsiella sp. C2</c:v>
                </c:pt>
                <c:pt idx="3">
                  <c:v>Enterobacter sp. C</c:v>
                </c:pt>
                <c:pt idx="4">
                  <c:v>Klebsiella sp. O2</c:v>
                </c:pt>
                <c:pt idx="5">
                  <c:v>Leclercia sp. O</c:v>
                </c:pt>
                <c:pt idx="6">
                  <c:v>Klebsiella sp. O1</c:v>
                </c:pt>
                <c:pt idx="7">
                  <c:v>B. vietnamiensis O</c:v>
                </c:pt>
                <c:pt idx="8">
                  <c:v>B. cepacia O</c:v>
                </c:pt>
              </c:strCache>
            </c:strRef>
          </c:cat>
          <c:val>
            <c:numRef>
              <c:f>Folha1!$H$15:$H$23</c:f>
              <c:numCache>
                <c:formatCode>0.0</c:formatCode>
                <c:ptCount val="9"/>
                <c:pt idx="0">
                  <c:v>177.43333333333331</c:v>
                </c:pt>
                <c:pt idx="1">
                  <c:v>155.95000000000002</c:v>
                </c:pt>
                <c:pt idx="2">
                  <c:v>148.44666666666669</c:v>
                </c:pt>
                <c:pt idx="3">
                  <c:v>109.33999999999999</c:v>
                </c:pt>
                <c:pt idx="4">
                  <c:v>161.35666666666668</c:v>
                </c:pt>
                <c:pt idx="5">
                  <c:v>159.22</c:v>
                </c:pt>
                <c:pt idx="6">
                  <c:v>148.26000000000002</c:v>
                </c:pt>
                <c:pt idx="7">
                  <c:v>21.51</c:v>
                </c:pt>
                <c:pt idx="8">
                  <c:v>11.493333333333334</c:v>
                </c:pt>
              </c:numCache>
            </c:numRef>
          </c:val>
          <c:smooth val="0"/>
          <c:extLst>
            <c:ext xmlns:c16="http://schemas.microsoft.com/office/drawing/2014/chart" uri="{C3380CC4-5D6E-409C-BE32-E72D297353CC}">
              <c16:uniqueId val="{00000005-6746-4A40-B935-01FCD634BA8F}"/>
            </c:ext>
          </c:extLst>
        </c:ser>
        <c:dLbls>
          <c:showLegendKey val="0"/>
          <c:showVal val="0"/>
          <c:showCatName val="0"/>
          <c:showSerName val="0"/>
          <c:showPercent val="0"/>
          <c:showBubbleSize val="0"/>
        </c:dLbls>
        <c:marker val="1"/>
        <c:smooth val="0"/>
        <c:axId val="394712192"/>
        <c:axId val="394712520"/>
      </c:lineChart>
      <c:catAx>
        <c:axId val="394712192"/>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0" i="1"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PT"/>
          </a:p>
        </c:txPr>
        <c:crossAx val="394712520"/>
        <c:crosses val="autoZero"/>
        <c:auto val="1"/>
        <c:lblAlgn val="ctr"/>
        <c:lblOffset val="100"/>
        <c:noMultiLvlLbl val="0"/>
      </c:catAx>
      <c:valAx>
        <c:axId val="394712520"/>
        <c:scaling>
          <c:orientation val="minMax"/>
          <c:max val="200"/>
          <c:min val="0"/>
        </c:scaling>
        <c:delete val="0"/>
        <c:axPos val="l"/>
        <c:numFmt formatCode="0" sourceLinked="0"/>
        <c:majorTickMark val="cross"/>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PT"/>
          </a:p>
        </c:txPr>
        <c:crossAx val="394712192"/>
        <c:crosses val="autoZero"/>
        <c:crossBetween val="between"/>
        <c:majorUnit val="50"/>
      </c:valAx>
      <c:spPr>
        <a:noFill/>
        <a:ln w="12700">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P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824365704286962E-2"/>
          <c:y val="5.4189997083697872E-2"/>
          <c:w val="0.8860229658792651"/>
          <c:h val="0.872762467191601"/>
        </c:manualLayout>
      </c:layout>
      <c:scatterChart>
        <c:scatterStyle val="lineMarker"/>
        <c:varyColors val="0"/>
        <c:ser>
          <c:idx val="0"/>
          <c:order val="0"/>
          <c:spPr>
            <a:ln w="25400" cap="rnd">
              <a:noFill/>
              <a:round/>
            </a:ln>
            <a:effectLst/>
          </c:spPr>
          <c:marker>
            <c:symbol val="circle"/>
            <c:size val="8"/>
            <c:spPr>
              <a:solidFill>
                <a:srgbClr val="FFFF66"/>
              </a:solidFill>
              <a:ln w="9525">
                <a:solidFill>
                  <a:schemeClr val="tx1"/>
                </a:solidFill>
              </a:ln>
              <a:effectLst/>
            </c:spPr>
          </c:marker>
          <c:xVal>
            <c:numRef>
              <c:f>'média ordenadas'!$C$3:$C$12</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'média ordenadas'!$B$3:$B$12</c:f>
              <c:numCache>
                <c:formatCode>0.0</c:formatCode>
                <c:ptCount val="10"/>
                <c:pt idx="0">
                  <c:v>-0.33184753890257918</c:v>
                </c:pt>
                <c:pt idx="1">
                  <c:v>-0.3524403053787209</c:v>
                </c:pt>
                <c:pt idx="2">
                  <c:v>-0.41620351006844114</c:v>
                </c:pt>
                <c:pt idx="3">
                  <c:v>-0.43377545003900653</c:v>
                </c:pt>
                <c:pt idx="4">
                  <c:v>-0.46047685651930464</c:v>
                </c:pt>
                <c:pt idx="5">
                  <c:v>-0.47853399586005807</c:v>
                </c:pt>
                <c:pt idx="6">
                  <c:v>-0.47944935894416324</c:v>
                </c:pt>
                <c:pt idx="7">
                  <c:v>-0.55536282247206714</c:v>
                </c:pt>
                <c:pt idx="8">
                  <c:v>-0.59246722726312739</c:v>
                </c:pt>
                <c:pt idx="9">
                  <c:v>-0.61644635176465634</c:v>
                </c:pt>
              </c:numCache>
            </c:numRef>
          </c:yVal>
          <c:smooth val="0"/>
          <c:extLst>
            <c:ext xmlns:c16="http://schemas.microsoft.com/office/drawing/2014/chart" uri="{C3380CC4-5D6E-409C-BE32-E72D297353CC}">
              <c16:uniqueId val="{00000000-73B0-E44E-BF22-437536A7891B}"/>
            </c:ext>
          </c:extLst>
        </c:ser>
        <c:ser>
          <c:idx val="1"/>
          <c:order val="1"/>
          <c:spPr>
            <a:ln w="25400" cap="rnd">
              <a:noFill/>
              <a:round/>
            </a:ln>
            <a:effectLst/>
          </c:spPr>
          <c:marker>
            <c:symbol val="circle"/>
            <c:size val="8"/>
            <c:spPr>
              <a:solidFill>
                <a:srgbClr val="639400"/>
              </a:solidFill>
              <a:ln w="9525">
                <a:solidFill>
                  <a:schemeClr val="tx1"/>
                </a:solidFill>
              </a:ln>
              <a:effectLst/>
            </c:spPr>
          </c:marker>
          <c:xVal>
            <c:numRef>
              <c:f>'média ordenadas'!$C$13:$C$33</c:f>
              <c:numCache>
                <c:formatCode>General</c:formatCode>
                <c:ptCount val="21"/>
                <c:pt idx="0">
                  <c:v>12</c:v>
                </c:pt>
                <c:pt idx="1">
                  <c:v>13</c:v>
                </c:pt>
                <c:pt idx="2">
                  <c:v>13</c:v>
                </c:pt>
                <c:pt idx="3">
                  <c:v>14</c:v>
                </c:pt>
                <c:pt idx="4">
                  <c:v>15</c:v>
                </c:pt>
                <c:pt idx="5">
                  <c:v>16</c:v>
                </c:pt>
                <c:pt idx="6">
                  <c:v>17</c:v>
                </c:pt>
                <c:pt idx="7">
                  <c:v>18</c:v>
                </c:pt>
                <c:pt idx="8">
                  <c:v>19</c:v>
                </c:pt>
                <c:pt idx="9">
                  <c:v>20</c:v>
                </c:pt>
                <c:pt idx="10">
                  <c:v>21</c:v>
                </c:pt>
                <c:pt idx="11">
                  <c:v>22</c:v>
                </c:pt>
                <c:pt idx="12">
                  <c:v>23</c:v>
                </c:pt>
                <c:pt idx="13">
                  <c:v>24</c:v>
                </c:pt>
                <c:pt idx="14">
                  <c:v>25</c:v>
                </c:pt>
                <c:pt idx="15">
                  <c:v>26</c:v>
                </c:pt>
                <c:pt idx="16">
                  <c:v>27</c:v>
                </c:pt>
                <c:pt idx="17">
                  <c:v>28</c:v>
                </c:pt>
                <c:pt idx="18">
                  <c:v>29</c:v>
                </c:pt>
                <c:pt idx="19">
                  <c:v>30</c:v>
                </c:pt>
                <c:pt idx="20">
                  <c:v>31</c:v>
                </c:pt>
              </c:numCache>
            </c:numRef>
          </c:xVal>
          <c:yVal>
            <c:numRef>
              <c:f>'média ordenadas'!$B$13:$B$33</c:f>
              <c:numCache>
                <c:formatCode>0.0</c:formatCode>
                <c:ptCount val="21"/>
                <c:pt idx="0">
                  <c:v>3.889540959948969</c:v>
                </c:pt>
                <c:pt idx="1">
                  <c:v>0.76864678638119954</c:v>
                </c:pt>
                <c:pt idx="2">
                  <c:v>0.66720444171666848</c:v>
                </c:pt>
                <c:pt idx="3">
                  <c:v>0.65002400712739139</c:v>
                </c:pt>
                <c:pt idx="4">
                  <c:v>0.47521402117113137</c:v>
                </c:pt>
                <c:pt idx="5">
                  <c:v>0.3839384756378495</c:v>
                </c:pt>
                <c:pt idx="6">
                  <c:v>0.31962474119599366</c:v>
                </c:pt>
                <c:pt idx="7">
                  <c:v>5.4095269547397094E-2</c:v>
                </c:pt>
                <c:pt idx="8">
                  <c:v>3.925698275761437E-2</c:v>
                </c:pt>
                <c:pt idx="9">
                  <c:v>1.1228040436181141E-2</c:v>
                </c:pt>
                <c:pt idx="10">
                  <c:v>-5.3423359167881969E-2</c:v>
                </c:pt>
                <c:pt idx="11">
                  <c:v>-0.16312588280064041</c:v>
                </c:pt>
                <c:pt idx="12">
                  <c:v>-0.18811801841509609</c:v>
                </c:pt>
                <c:pt idx="13">
                  <c:v>-0.30800155140587199</c:v>
                </c:pt>
                <c:pt idx="14">
                  <c:v>-0.33837959871456641</c:v>
                </c:pt>
                <c:pt idx="15">
                  <c:v>-0.34359811537586671</c:v>
                </c:pt>
                <c:pt idx="16">
                  <c:v>-0.35032914143953825</c:v>
                </c:pt>
                <c:pt idx="17">
                  <c:v>-0.41893076372614879</c:v>
                </c:pt>
                <c:pt idx="18">
                  <c:v>-0.51746767472923016</c:v>
                </c:pt>
                <c:pt idx="19">
                  <c:v>-0.53387121130705228</c:v>
                </c:pt>
                <c:pt idx="20">
                  <c:v>-0.64405605958913636</c:v>
                </c:pt>
              </c:numCache>
            </c:numRef>
          </c:yVal>
          <c:smooth val="0"/>
          <c:extLst>
            <c:ext xmlns:c16="http://schemas.microsoft.com/office/drawing/2014/chart" uri="{C3380CC4-5D6E-409C-BE32-E72D297353CC}">
              <c16:uniqueId val="{00000001-73B0-E44E-BF22-437536A7891B}"/>
            </c:ext>
          </c:extLst>
        </c:ser>
        <c:ser>
          <c:idx val="2"/>
          <c:order val="2"/>
          <c:spPr>
            <a:ln w="25400" cap="rnd">
              <a:noFill/>
              <a:round/>
            </a:ln>
            <a:effectLst/>
          </c:spPr>
          <c:marker>
            <c:symbol val="circle"/>
            <c:size val="8"/>
            <c:spPr>
              <a:solidFill>
                <a:srgbClr val="2DB6E3"/>
              </a:solidFill>
              <a:ln w="9525">
                <a:solidFill>
                  <a:schemeClr val="tx1"/>
                </a:solidFill>
              </a:ln>
              <a:effectLst/>
            </c:spPr>
          </c:marker>
          <c:xVal>
            <c:numRef>
              <c:f>'média ordenadas'!$C$34:$C$68</c:f>
              <c:numCache>
                <c:formatCode>General</c:formatCode>
                <c:ptCount val="35"/>
                <c:pt idx="0">
                  <c:v>33</c:v>
                </c:pt>
                <c:pt idx="1">
                  <c:v>34</c:v>
                </c:pt>
                <c:pt idx="2">
                  <c:v>35</c:v>
                </c:pt>
                <c:pt idx="3">
                  <c:v>36</c:v>
                </c:pt>
                <c:pt idx="4">
                  <c:v>37</c:v>
                </c:pt>
                <c:pt idx="5">
                  <c:v>38</c:v>
                </c:pt>
                <c:pt idx="6">
                  <c:v>39</c:v>
                </c:pt>
                <c:pt idx="7">
                  <c:v>40</c:v>
                </c:pt>
                <c:pt idx="8">
                  <c:v>41</c:v>
                </c:pt>
                <c:pt idx="9">
                  <c:v>42</c:v>
                </c:pt>
                <c:pt idx="10">
                  <c:v>43</c:v>
                </c:pt>
                <c:pt idx="11">
                  <c:v>44</c:v>
                </c:pt>
                <c:pt idx="12">
                  <c:v>45</c:v>
                </c:pt>
                <c:pt idx="13">
                  <c:v>46</c:v>
                </c:pt>
                <c:pt idx="14">
                  <c:v>47</c:v>
                </c:pt>
                <c:pt idx="15">
                  <c:v>48</c:v>
                </c:pt>
                <c:pt idx="16">
                  <c:v>49</c:v>
                </c:pt>
                <c:pt idx="17">
                  <c:v>50</c:v>
                </c:pt>
                <c:pt idx="18">
                  <c:v>51</c:v>
                </c:pt>
                <c:pt idx="19">
                  <c:v>52</c:v>
                </c:pt>
                <c:pt idx="20">
                  <c:v>53</c:v>
                </c:pt>
                <c:pt idx="21">
                  <c:v>54</c:v>
                </c:pt>
                <c:pt idx="22">
                  <c:v>55</c:v>
                </c:pt>
                <c:pt idx="23">
                  <c:v>56</c:v>
                </c:pt>
                <c:pt idx="24">
                  <c:v>57</c:v>
                </c:pt>
                <c:pt idx="25">
                  <c:v>58</c:v>
                </c:pt>
                <c:pt idx="26">
                  <c:v>59</c:v>
                </c:pt>
                <c:pt idx="27">
                  <c:v>60</c:v>
                </c:pt>
                <c:pt idx="28">
                  <c:v>61</c:v>
                </c:pt>
                <c:pt idx="29">
                  <c:v>62</c:v>
                </c:pt>
                <c:pt idx="30">
                  <c:v>63</c:v>
                </c:pt>
                <c:pt idx="31">
                  <c:v>64</c:v>
                </c:pt>
                <c:pt idx="32">
                  <c:v>65</c:v>
                </c:pt>
                <c:pt idx="33">
                  <c:v>66</c:v>
                </c:pt>
                <c:pt idx="34">
                  <c:v>67</c:v>
                </c:pt>
              </c:numCache>
            </c:numRef>
          </c:xVal>
          <c:yVal>
            <c:numRef>
              <c:f>'média ordenadas'!$B$34:$B$68</c:f>
              <c:numCache>
                <c:formatCode>0.0</c:formatCode>
                <c:ptCount val="35"/>
                <c:pt idx="0">
                  <c:v>1.4624179999479481</c:v>
                </c:pt>
                <c:pt idx="1">
                  <c:v>1.4103482759874169</c:v>
                </c:pt>
                <c:pt idx="2">
                  <c:v>0.76158728502576967</c:v>
                </c:pt>
                <c:pt idx="3">
                  <c:v>0.6929234442814155</c:v>
                </c:pt>
                <c:pt idx="4">
                  <c:v>0.63125143652663362</c:v>
                </c:pt>
                <c:pt idx="5">
                  <c:v>0.49049504465397181</c:v>
                </c:pt>
                <c:pt idx="6">
                  <c:v>0.42429539388365495</c:v>
                </c:pt>
                <c:pt idx="7">
                  <c:v>0.22803416853727634</c:v>
                </c:pt>
                <c:pt idx="8">
                  <c:v>0.13469269874360809</c:v>
                </c:pt>
                <c:pt idx="9">
                  <c:v>0.12071336894213801</c:v>
                </c:pt>
                <c:pt idx="10">
                  <c:v>0.10032910072815815</c:v>
                </c:pt>
                <c:pt idx="11">
                  <c:v>-0.11372269243387056</c:v>
                </c:pt>
                <c:pt idx="12">
                  <c:v>-0.13855716860216441</c:v>
                </c:pt>
                <c:pt idx="13">
                  <c:v>-0.14125281202893258</c:v>
                </c:pt>
                <c:pt idx="14">
                  <c:v>-0.16024048341847427</c:v>
                </c:pt>
                <c:pt idx="15">
                  <c:v>-0.1849622782199013</c:v>
                </c:pt>
                <c:pt idx="16">
                  <c:v>-0.22819641843591357</c:v>
                </c:pt>
                <c:pt idx="17">
                  <c:v>-0.24712277025203847</c:v>
                </c:pt>
                <c:pt idx="18">
                  <c:v>-0.26547871949549368</c:v>
                </c:pt>
                <c:pt idx="19">
                  <c:v>-0.30308917684251196</c:v>
                </c:pt>
                <c:pt idx="20">
                  <c:v>-0.32126491278425418</c:v>
                </c:pt>
                <c:pt idx="21">
                  <c:v>-0.33552214104531836</c:v>
                </c:pt>
                <c:pt idx="22">
                  <c:v>-0.33994185409143357</c:v>
                </c:pt>
                <c:pt idx="23">
                  <c:v>-0.38307255262399814</c:v>
                </c:pt>
                <c:pt idx="24">
                  <c:v>-0.40085532613591157</c:v>
                </c:pt>
                <c:pt idx="25">
                  <c:v>-0.41057416292635579</c:v>
                </c:pt>
                <c:pt idx="26">
                  <c:v>-0.42186079614220046</c:v>
                </c:pt>
                <c:pt idx="27">
                  <c:v>-0.44861524674944658</c:v>
                </c:pt>
                <c:pt idx="28">
                  <c:v>-0.45613299206717078</c:v>
                </c:pt>
                <c:pt idx="29">
                  <c:v>-0.4666812057118212</c:v>
                </c:pt>
                <c:pt idx="30">
                  <c:v>-0.47553297516540044</c:v>
                </c:pt>
                <c:pt idx="31">
                  <c:v>-0.49659457815639813</c:v>
                </c:pt>
                <c:pt idx="32">
                  <c:v>-0.52048844483454426</c:v>
                </c:pt>
                <c:pt idx="33">
                  <c:v>-0.63680723328632816</c:v>
                </c:pt>
                <c:pt idx="34">
                  <c:v>-0.70825058035643285</c:v>
                </c:pt>
              </c:numCache>
            </c:numRef>
          </c:yVal>
          <c:smooth val="0"/>
          <c:extLst>
            <c:ext xmlns:c16="http://schemas.microsoft.com/office/drawing/2014/chart" uri="{C3380CC4-5D6E-409C-BE32-E72D297353CC}">
              <c16:uniqueId val="{00000002-73B0-E44E-BF22-437536A7891B}"/>
            </c:ext>
          </c:extLst>
        </c:ser>
        <c:dLbls>
          <c:showLegendKey val="0"/>
          <c:showVal val="0"/>
          <c:showCatName val="0"/>
          <c:showSerName val="0"/>
          <c:showPercent val="0"/>
          <c:showBubbleSize val="0"/>
        </c:dLbls>
        <c:axId val="408654624"/>
        <c:axId val="408652000"/>
      </c:scatterChart>
      <c:valAx>
        <c:axId val="408654624"/>
        <c:scaling>
          <c:orientation val="minMax"/>
          <c:max val="70"/>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500" b="0" i="0" u="none" strike="noStrike" kern="1200" baseline="0">
                <a:solidFill>
                  <a:schemeClr val="bg1"/>
                </a:solidFill>
                <a:latin typeface="+mn-lt"/>
                <a:ea typeface="+mn-ea"/>
                <a:cs typeface="+mn-cs"/>
              </a:defRPr>
            </a:pPr>
            <a:endParaRPr lang="en-PT"/>
          </a:p>
        </c:txPr>
        <c:crossAx val="408652000"/>
        <c:crossesAt val="-1"/>
        <c:crossBetween val="midCat"/>
      </c:valAx>
      <c:valAx>
        <c:axId val="408652000"/>
        <c:scaling>
          <c:orientation val="minMax"/>
        </c:scaling>
        <c:delete val="0"/>
        <c:axPos val="l"/>
        <c:numFmt formatCode="0" sourceLinked="0"/>
        <c:majorTickMark val="cross"/>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PT"/>
          </a:p>
        </c:txPr>
        <c:crossAx val="408654624"/>
        <c:crossesAt val="0"/>
        <c:crossBetween val="midCat"/>
      </c:valAx>
      <c:spPr>
        <a:noFill/>
        <a:ln w="12700">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P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pt-PT"/>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cs typeface="+mn-cs"/>
              </a:defRPr>
            </a:lvl1pPr>
          </a:lstStyle>
          <a:p>
            <a:pPr>
              <a:defRPr/>
            </a:pPr>
            <a:fld id="{A974BDFE-F2C0-4D45-96E5-8C85D66C3457}" type="datetimeFigureOut">
              <a:rPr lang="pt-PT"/>
              <a:pPr>
                <a:defRPr/>
              </a:pPr>
              <a:t>27/03/22</a:t>
            </a:fld>
            <a:endParaRPr lang="pt-P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PT"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pt-PT"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pt-P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cs typeface="+mn-cs"/>
              </a:defRPr>
            </a:lvl1pPr>
          </a:lstStyle>
          <a:p>
            <a:pPr>
              <a:defRPr/>
            </a:pPr>
            <a:fld id="{94E3F8E0-0549-C44B-BD05-F1FABE9FCC96}" type="slidenum">
              <a:rPr lang="pt-PT"/>
              <a:pPr>
                <a:defRPr/>
              </a:pPr>
              <a:t>‹#›</a:t>
            </a:fld>
            <a:endParaRPr lang="pt-PT"/>
          </a:p>
        </p:txBody>
      </p:sp>
    </p:spTree>
    <p:extLst>
      <p:ext uri="{BB962C8B-B14F-4D97-AF65-F5344CB8AC3E}">
        <p14:creationId xmlns:p14="http://schemas.microsoft.com/office/powerpoint/2010/main" val="28761901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11AF6B5C-D612-B64B-AB85-FA61F00CD861}" type="slidenum">
              <a:rPr lang="en-US" smtClean="0"/>
              <a:pPr>
                <a:defRPr/>
              </a:pPr>
              <a:t>1</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563730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1BE33C-EC73-8F4B-A23C-B7FE715B187D}" type="slidenum">
              <a:rPr lang="en-US" smtClean="0"/>
              <a:t>11</a:t>
            </a:fld>
            <a:endParaRPr lang="en-US"/>
          </a:p>
        </p:txBody>
      </p:sp>
    </p:spTree>
    <p:extLst>
      <p:ext uri="{BB962C8B-B14F-4D97-AF65-F5344CB8AC3E}">
        <p14:creationId xmlns:p14="http://schemas.microsoft.com/office/powerpoint/2010/main" val="4011405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1BE33C-EC73-8F4B-A23C-B7FE715B187D}" type="slidenum">
              <a:rPr lang="en-US" smtClean="0"/>
              <a:t>12</a:t>
            </a:fld>
            <a:endParaRPr lang="en-US"/>
          </a:p>
        </p:txBody>
      </p:sp>
    </p:spTree>
    <p:extLst>
      <p:ext uri="{BB962C8B-B14F-4D97-AF65-F5344CB8AC3E}">
        <p14:creationId xmlns:p14="http://schemas.microsoft.com/office/powerpoint/2010/main" val="2130377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1BE33C-EC73-8F4B-A23C-B7FE715B187D}" type="slidenum">
              <a:rPr lang="en-US" smtClean="0"/>
              <a:t>13</a:t>
            </a:fld>
            <a:endParaRPr lang="en-US"/>
          </a:p>
        </p:txBody>
      </p:sp>
    </p:spTree>
    <p:extLst>
      <p:ext uri="{BB962C8B-B14F-4D97-AF65-F5344CB8AC3E}">
        <p14:creationId xmlns:p14="http://schemas.microsoft.com/office/powerpoint/2010/main" val="4106867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D092F609-B1B2-3C4F-9842-69AAEE401B88}" type="slidenum">
              <a:rPr lang="en-US" smtClean="0"/>
              <a:pPr>
                <a:defRPr/>
              </a:pPr>
              <a:t>15</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869948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D092F609-B1B2-3C4F-9842-69AAEE401B88}" type="slidenum">
              <a:rPr lang="en-US" smtClean="0"/>
              <a:pPr>
                <a:defRPr/>
              </a:pPr>
              <a:t>16</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1588434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D092F609-B1B2-3C4F-9842-69AAEE401B88}" type="slidenum">
              <a:rPr lang="en-US" smtClean="0"/>
              <a:pPr>
                <a:defRPr/>
              </a:pPr>
              <a:t>17</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2099950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D73C57D2-FB81-7442-A2E6-17472592D583}" type="slidenum">
              <a:rPr lang="en-US" smtClean="0"/>
              <a:pPr>
                <a:defRPr/>
              </a:pPr>
              <a:t>18</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908936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D73C57D2-FB81-7442-A2E6-17472592D583}" type="slidenum">
              <a:rPr lang="en-US" smtClean="0"/>
              <a:pPr>
                <a:defRPr/>
              </a:pPr>
              <a:t>19</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1923793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160CD42D-354C-FD41-AF5B-9390D2E064FD}" type="slidenum">
              <a:rPr lang="en-US" smtClean="0"/>
              <a:pPr>
                <a:defRPr/>
              </a:pPr>
              <a:t>20</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1610378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60B28F94-552C-3D40-A8E7-D63224F5743F}" type="slidenum">
              <a:rPr lang="en-US" smtClean="0"/>
              <a:pPr>
                <a:defRPr/>
              </a:pPr>
              <a:t>21</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1954680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1BE33C-EC73-8F4B-A23C-B7FE715B187D}" type="slidenum">
              <a:rPr lang="en-US" smtClean="0"/>
              <a:t>2</a:t>
            </a:fld>
            <a:endParaRPr lang="en-US"/>
          </a:p>
        </p:txBody>
      </p:sp>
    </p:spTree>
    <p:extLst>
      <p:ext uri="{BB962C8B-B14F-4D97-AF65-F5344CB8AC3E}">
        <p14:creationId xmlns:p14="http://schemas.microsoft.com/office/powerpoint/2010/main" val="3262374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60B28F94-552C-3D40-A8E7-D63224F5743F}" type="slidenum">
              <a:rPr lang="en-US" smtClean="0"/>
              <a:pPr>
                <a:defRPr/>
              </a:pPr>
              <a:t>22</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3872565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60B28F94-552C-3D40-A8E7-D63224F5743F}" type="slidenum">
              <a:rPr lang="en-US" smtClean="0"/>
              <a:pPr>
                <a:defRPr/>
              </a:pPr>
              <a:t>23</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3796739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60B28F94-552C-3D40-A8E7-D63224F5743F}" type="slidenum">
              <a:rPr lang="en-US" smtClean="0"/>
              <a:pPr>
                <a:defRPr/>
              </a:pPr>
              <a:t>24</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4287199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60B28F94-552C-3D40-A8E7-D63224F5743F}" type="slidenum">
              <a:rPr lang="en-US" smtClean="0"/>
              <a:pPr>
                <a:defRPr/>
              </a:pPr>
              <a:t>25</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2476988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60B28F94-552C-3D40-A8E7-D63224F5743F}" type="slidenum">
              <a:rPr lang="en-US" smtClean="0"/>
              <a:pPr>
                <a:defRPr/>
              </a:pPr>
              <a:t>26</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2389288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60B28F94-552C-3D40-A8E7-D63224F5743F}" type="slidenum">
              <a:rPr lang="en-US" smtClean="0"/>
              <a:pPr>
                <a:defRPr/>
              </a:pPr>
              <a:t>27</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82219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60B28F94-552C-3D40-A8E7-D63224F5743F}" type="slidenum">
              <a:rPr lang="en-US" smtClean="0"/>
              <a:pPr>
                <a:defRPr/>
              </a:pPr>
              <a:t>28</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294165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60B28F94-552C-3D40-A8E7-D63224F5743F}" type="slidenum">
              <a:rPr lang="en-US" smtClean="0"/>
              <a:pPr>
                <a:defRPr/>
              </a:pPr>
              <a:t>29</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1161292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60B28F94-552C-3D40-A8E7-D63224F5743F}" type="slidenum">
              <a:rPr lang="en-US" smtClean="0"/>
              <a:pPr>
                <a:defRPr/>
              </a:pPr>
              <a:t>30</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1792343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60B28F94-552C-3D40-A8E7-D63224F5743F}" type="slidenum">
              <a:rPr lang="en-US" smtClean="0"/>
              <a:pPr>
                <a:defRPr/>
              </a:pPr>
              <a:t>31</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1762535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1BE33C-EC73-8F4B-A23C-B7FE715B187D}" type="slidenum">
              <a:rPr lang="en-US" smtClean="0"/>
              <a:t>3</a:t>
            </a:fld>
            <a:endParaRPr lang="en-US"/>
          </a:p>
        </p:txBody>
      </p:sp>
    </p:spTree>
    <p:extLst>
      <p:ext uri="{BB962C8B-B14F-4D97-AF65-F5344CB8AC3E}">
        <p14:creationId xmlns:p14="http://schemas.microsoft.com/office/powerpoint/2010/main" val="3878876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60B28F94-552C-3D40-A8E7-D63224F5743F}" type="slidenum">
              <a:rPr lang="en-US" smtClean="0"/>
              <a:pPr>
                <a:defRPr/>
              </a:pPr>
              <a:t>32</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4197055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60B28F94-552C-3D40-A8E7-D63224F5743F}" type="slidenum">
              <a:rPr lang="en-US" smtClean="0"/>
              <a:pPr>
                <a:defRPr/>
              </a:pPr>
              <a:t>33</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2492598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D73C57D2-FB81-7442-A2E6-17472592D583}" type="slidenum">
              <a:rPr lang="en-US" smtClean="0"/>
              <a:pPr>
                <a:defRPr/>
              </a:pPr>
              <a:t>34</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2864089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7A0C04BB-6F08-E744-82BC-A344FB84A9F2}" type="slidenum">
              <a:rPr lang="en-US" smtClean="0"/>
              <a:pPr>
                <a:defRPr/>
              </a:pPr>
              <a:t>35</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11152760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C92C5384-1F5A-1045-AD78-BE3B1B2CE85F}" type="slidenum">
              <a:rPr lang="en-US" smtClean="0"/>
              <a:pPr>
                <a:defRPr/>
              </a:pPr>
              <a:t>36</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3537674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80B6654B-342E-044F-ABAE-D32852446972}" type="slidenum">
              <a:rPr lang="en-US" smtClean="0"/>
              <a:pPr>
                <a:defRPr/>
              </a:pPr>
              <a:t>37</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1926020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60B28F94-552C-3D40-A8E7-D63224F5743F}" type="slidenum">
              <a:rPr lang="en-US" smtClean="0"/>
              <a:pPr>
                <a:defRPr/>
              </a:pPr>
              <a:t>38</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1533613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60B28F94-552C-3D40-A8E7-D63224F5743F}" type="slidenum">
              <a:rPr lang="en-US" smtClean="0"/>
              <a:pPr>
                <a:defRPr/>
              </a:pPr>
              <a:t>39</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27366122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60B28F94-552C-3D40-A8E7-D63224F5743F}" type="slidenum">
              <a:rPr lang="en-US" smtClean="0"/>
              <a:pPr>
                <a:defRPr/>
              </a:pPr>
              <a:t>40</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40632234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80B6654B-342E-044F-ABAE-D32852446972}" type="slidenum">
              <a:rPr lang="en-US" smtClean="0"/>
              <a:pPr>
                <a:defRPr/>
              </a:pPr>
              <a:t>41</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442964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1BE33C-EC73-8F4B-A23C-B7FE715B187D}" type="slidenum">
              <a:rPr lang="en-US" smtClean="0"/>
              <a:t>4</a:t>
            </a:fld>
            <a:endParaRPr lang="en-US"/>
          </a:p>
        </p:txBody>
      </p:sp>
    </p:spTree>
    <p:extLst>
      <p:ext uri="{BB962C8B-B14F-4D97-AF65-F5344CB8AC3E}">
        <p14:creationId xmlns:p14="http://schemas.microsoft.com/office/powerpoint/2010/main" val="12046284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80B6654B-342E-044F-ABAE-D32852446972}" type="slidenum">
              <a:rPr lang="en-US" smtClean="0"/>
              <a:pPr>
                <a:defRPr/>
              </a:pPr>
              <a:t>42</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13335013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80B6654B-342E-044F-ABAE-D32852446972}" type="slidenum">
              <a:rPr lang="en-US" smtClean="0"/>
              <a:pPr>
                <a:defRPr/>
              </a:pPr>
              <a:t>43</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38518823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80B6654B-342E-044F-ABAE-D32852446972}" type="slidenum">
              <a:rPr lang="en-US" smtClean="0"/>
              <a:pPr>
                <a:defRPr/>
              </a:pPr>
              <a:t>44</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2998791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60B28F94-552C-3D40-A8E7-D63224F5743F}" type="slidenum">
              <a:rPr lang="en-US" smtClean="0"/>
              <a:pPr>
                <a:defRPr/>
              </a:pPr>
              <a:t>45</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13345002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ndParaRPr>
          </a:p>
        </p:txBody>
      </p:sp>
      <p:sp>
        <p:nvSpPr>
          <p:cNvPr id="4" name="Header Placeholder 3"/>
          <p:cNvSpPr>
            <a:spLocks noGrp="1"/>
          </p:cNvSpPr>
          <p:nvPr>
            <p:ph type="hdr" sz="quarter"/>
          </p:nvPr>
        </p:nvSpPr>
        <p:spPr/>
        <p:txBody>
          <a:bodyPr/>
          <a:lstStyle/>
          <a:p>
            <a:pPr>
              <a:defRPr/>
            </a:pPr>
            <a:r>
              <a:rPr lang="en-US"/>
              <a:t>Fisiologia Vegetal 2014/2015 </a:t>
            </a:r>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Slide Number Placeholder 5"/>
          <p:cNvSpPr>
            <a:spLocks noGrp="1"/>
          </p:cNvSpPr>
          <p:nvPr>
            <p:ph type="sldNum" sz="quarter" idx="5"/>
          </p:nvPr>
        </p:nvSpPr>
        <p:spPr/>
        <p:txBody>
          <a:bodyPr/>
          <a:lstStyle/>
          <a:p>
            <a:pPr>
              <a:defRPr/>
            </a:pPr>
            <a:fld id="{ED1E99DB-A017-F342-9341-9E656609936D}" type="slidenum">
              <a:rPr lang="en-US" smtClean="0"/>
              <a:pPr>
                <a:defRPr/>
              </a:pPr>
              <a:t>46</a:t>
            </a:fld>
            <a:endParaRPr lang="en-US"/>
          </a:p>
        </p:txBody>
      </p:sp>
    </p:spTree>
    <p:extLst>
      <p:ext uri="{BB962C8B-B14F-4D97-AF65-F5344CB8AC3E}">
        <p14:creationId xmlns:p14="http://schemas.microsoft.com/office/powerpoint/2010/main" val="18506918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86AE09F5-538B-5745-8575-1A2E35ABFFC6}" type="slidenum">
              <a:rPr lang="en-US" smtClean="0"/>
              <a:pPr>
                <a:defRPr/>
              </a:pPr>
              <a:t>49</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26938100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80B6654B-342E-044F-ABAE-D32852446972}" type="slidenum">
              <a:rPr lang="en-US" smtClean="0"/>
              <a:pPr>
                <a:defRPr/>
              </a:pPr>
              <a:t>50</a:t>
            </a:fld>
            <a:endParaRPr lang="en-US"/>
          </a:p>
        </p:txBody>
      </p:sp>
      <p:sp>
        <p:nvSpPr>
          <p:cNvPr id="5" name="Footer Placeholder 4"/>
          <p:cNvSpPr>
            <a:spLocks noGrp="1"/>
          </p:cNvSpPr>
          <p:nvPr>
            <p:ph type="ftr" sz="quarter" idx="4"/>
          </p:nvPr>
        </p:nvSpPr>
        <p:spPr/>
        <p:txBody>
          <a:bodyPr/>
          <a:lstStyle/>
          <a:p>
            <a:pPr>
              <a:defRPr/>
            </a:pPr>
            <a:r>
              <a:rPr lang="en-US"/>
              <a:t>Anabela Bernardes da Silva</a:t>
            </a:r>
          </a:p>
        </p:txBody>
      </p:sp>
      <p:sp>
        <p:nvSpPr>
          <p:cNvPr id="6" name="Header Placeholder 5"/>
          <p:cNvSpPr>
            <a:spLocks noGrp="1"/>
          </p:cNvSpPr>
          <p:nvPr>
            <p:ph type="hdr" sz="quarter"/>
          </p:nvPr>
        </p:nvSpPr>
        <p:spPr/>
        <p:txBody>
          <a:bodyPr/>
          <a:lstStyle/>
          <a:p>
            <a:pPr>
              <a:defRPr/>
            </a:pPr>
            <a:r>
              <a:rPr lang="en-US"/>
              <a:t>Fisiologia Vegetal 2014/2015 </a:t>
            </a:r>
          </a:p>
        </p:txBody>
      </p:sp>
    </p:spTree>
    <p:extLst>
      <p:ext uri="{BB962C8B-B14F-4D97-AF65-F5344CB8AC3E}">
        <p14:creationId xmlns:p14="http://schemas.microsoft.com/office/powerpoint/2010/main" val="4072500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1BE33C-EC73-8F4B-A23C-B7FE715B187D}" type="slidenum">
              <a:rPr lang="en-US" smtClean="0"/>
              <a:t>5</a:t>
            </a:fld>
            <a:endParaRPr lang="en-US"/>
          </a:p>
        </p:txBody>
      </p:sp>
    </p:spTree>
    <p:extLst>
      <p:ext uri="{BB962C8B-B14F-4D97-AF65-F5344CB8AC3E}">
        <p14:creationId xmlns:p14="http://schemas.microsoft.com/office/powerpoint/2010/main" val="1658092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1BE33C-EC73-8F4B-A23C-B7FE715B187D}" type="slidenum">
              <a:rPr lang="en-US" smtClean="0"/>
              <a:t>6</a:t>
            </a:fld>
            <a:endParaRPr lang="en-US"/>
          </a:p>
        </p:txBody>
      </p:sp>
    </p:spTree>
    <p:extLst>
      <p:ext uri="{BB962C8B-B14F-4D97-AF65-F5344CB8AC3E}">
        <p14:creationId xmlns:p14="http://schemas.microsoft.com/office/powerpoint/2010/main" val="3159155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1BE33C-EC73-8F4B-A23C-B7FE715B187D}" type="slidenum">
              <a:rPr lang="en-US" smtClean="0"/>
              <a:t>7</a:t>
            </a:fld>
            <a:endParaRPr lang="en-US"/>
          </a:p>
        </p:txBody>
      </p:sp>
    </p:spTree>
    <p:extLst>
      <p:ext uri="{BB962C8B-B14F-4D97-AF65-F5344CB8AC3E}">
        <p14:creationId xmlns:p14="http://schemas.microsoft.com/office/powerpoint/2010/main" val="3680615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1BE33C-EC73-8F4B-A23C-B7FE715B187D}" type="slidenum">
              <a:rPr lang="en-US" smtClean="0"/>
              <a:t>9</a:t>
            </a:fld>
            <a:endParaRPr lang="en-US"/>
          </a:p>
        </p:txBody>
      </p:sp>
    </p:spTree>
    <p:extLst>
      <p:ext uri="{BB962C8B-B14F-4D97-AF65-F5344CB8AC3E}">
        <p14:creationId xmlns:p14="http://schemas.microsoft.com/office/powerpoint/2010/main" val="1216290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1BE33C-EC73-8F4B-A23C-B7FE715B187D}" type="slidenum">
              <a:rPr lang="en-US" smtClean="0"/>
              <a:t>10</a:t>
            </a:fld>
            <a:endParaRPr lang="en-US"/>
          </a:p>
        </p:txBody>
      </p:sp>
    </p:spTree>
    <p:extLst>
      <p:ext uri="{BB962C8B-B14F-4D97-AF65-F5344CB8AC3E}">
        <p14:creationId xmlns:p14="http://schemas.microsoft.com/office/powerpoint/2010/main" val="2047950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pt-P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pt-PT"/>
          </a:p>
        </p:txBody>
      </p:sp>
      <p:sp>
        <p:nvSpPr>
          <p:cNvPr id="4" name="Date Placeholder 3"/>
          <p:cNvSpPr>
            <a:spLocks noGrp="1"/>
          </p:cNvSpPr>
          <p:nvPr>
            <p:ph type="dt" sz="half" idx="10"/>
          </p:nvPr>
        </p:nvSpPr>
        <p:spPr/>
        <p:txBody>
          <a:bodyPr/>
          <a:lstStyle>
            <a:lvl1pPr>
              <a:defRPr/>
            </a:lvl1pPr>
          </a:lstStyle>
          <a:p>
            <a:pPr>
              <a:defRPr/>
            </a:pPr>
            <a:fld id="{9033EBC9-0644-9948-9265-DF1EF07D6148}" type="datetimeFigureOut">
              <a:rPr lang="pt-PT"/>
              <a:pPr>
                <a:defRPr/>
              </a:pPr>
              <a:t>27/03/22</a:t>
            </a:fld>
            <a:endParaRPr lang="pt-PT"/>
          </a:p>
        </p:txBody>
      </p:sp>
      <p:sp>
        <p:nvSpPr>
          <p:cNvPr id="5" name="Footer Placeholder 4"/>
          <p:cNvSpPr>
            <a:spLocks noGrp="1"/>
          </p:cNvSpPr>
          <p:nvPr>
            <p:ph type="ftr" sz="quarter" idx="11"/>
          </p:nvPr>
        </p:nvSpPr>
        <p:spPr/>
        <p:txBody>
          <a:bodyPr/>
          <a:lstStyle>
            <a:lvl1pPr>
              <a:defRPr/>
            </a:lvl1pPr>
          </a:lstStyle>
          <a:p>
            <a:pPr>
              <a:defRPr/>
            </a:pPr>
            <a:endParaRPr lang="pt-PT"/>
          </a:p>
        </p:txBody>
      </p:sp>
      <p:sp>
        <p:nvSpPr>
          <p:cNvPr id="6" name="Slide Number Placeholder 5"/>
          <p:cNvSpPr>
            <a:spLocks noGrp="1"/>
          </p:cNvSpPr>
          <p:nvPr>
            <p:ph type="sldNum" sz="quarter" idx="12"/>
          </p:nvPr>
        </p:nvSpPr>
        <p:spPr/>
        <p:txBody>
          <a:bodyPr/>
          <a:lstStyle>
            <a:lvl1pPr>
              <a:defRPr/>
            </a:lvl1pPr>
          </a:lstStyle>
          <a:p>
            <a:pPr>
              <a:defRPr/>
            </a:pPr>
            <a:fld id="{E6E709CA-8150-0247-A4EA-71CE90BEB8C3}" type="slidenum">
              <a:rPr lang="pt-PT"/>
              <a:pPr>
                <a:defRPr/>
              </a:pPr>
              <a:t>‹#›</a:t>
            </a:fld>
            <a:endParaRPr lang="pt-PT"/>
          </a:p>
        </p:txBody>
      </p:sp>
    </p:spTree>
    <p:extLst>
      <p:ext uri="{BB962C8B-B14F-4D97-AF65-F5344CB8AC3E}">
        <p14:creationId xmlns:p14="http://schemas.microsoft.com/office/powerpoint/2010/main" val="2408606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lvl1pPr>
              <a:defRPr/>
            </a:lvl1pPr>
          </a:lstStyle>
          <a:p>
            <a:pPr>
              <a:defRPr/>
            </a:pPr>
            <a:fld id="{C66BFD38-9596-C24C-A087-A0FB16E7B475}" type="datetimeFigureOut">
              <a:rPr lang="pt-PT"/>
              <a:pPr>
                <a:defRPr/>
              </a:pPr>
              <a:t>27/03/22</a:t>
            </a:fld>
            <a:endParaRPr lang="pt-PT"/>
          </a:p>
        </p:txBody>
      </p:sp>
      <p:sp>
        <p:nvSpPr>
          <p:cNvPr id="5" name="Footer Placeholder 4"/>
          <p:cNvSpPr>
            <a:spLocks noGrp="1"/>
          </p:cNvSpPr>
          <p:nvPr>
            <p:ph type="ftr" sz="quarter" idx="11"/>
          </p:nvPr>
        </p:nvSpPr>
        <p:spPr/>
        <p:txBody>
          <a:bodyPr/>
          <a:lstStyle>
            <a:lvl1pPr>
              <a:defRPr/>
            </a:lvl1pPr>
          </a:lstStyle>
          <a:p>
            <a:pPr>
              <a:defRPr/>
            </a:pPr>
            <a:endParaRPr lang="pt-PT"/>
          </a:p>
        </p:txBody>
      </p:sp>
      <p:sp>
        <p:nvSpPr>
          <p:cNvPr id="6" name="Slide Number Placeholder 5"/>
          <p:cNvSpPr>
            <a:spLocks noGrp="1"/>
          </p:cNvSpPr>
          <p:nvPr>
            <p:ph type="sldNum" sz="quarter" idx="12"/>
          </p:nvPr>
        </p:nvSpPr>
        <p:spPr/>
        <p:txBody>
          <a:bodyPr/>
          <a:lstStyle>
            <a:lvl1pPr>
              <a:defRPr/>
            </a:lvl1pPr>
          </a:lstStyle>
          <a:p>
            <a:pPr>
              <a:defRPr/>
            </a:pPr>
            <a:fld id="{49DA3EB4-BB7A-0A4D-B993-82CE913FA626}" type="slidenum">
              <a:rPr lang="pt-PT"/>
              <a:pPr>
                <a:defRPr/>
              </a:pPr>
              <a:t>‹#›</a:t>
            </a:fld>
            <a:endParaRPr lang="pt-PT"/>
          </a:p>
        </p:txBody>
      </p:sp>
    </p:spTree>
    <p:extLst>
      <p:ext uri="{BB962C8B-B14F-4D97-AF65-F5344CB8AC3E}">
        <p14:creationId xmlns:p14="http://schemas.microsoft.com/office/powerpoint/2010/main" val="20231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pt-P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lvl1pPr>
              <a:defRPr/>
            </a:lvl1pPr>
          </a:lstStyle>
          <a:p>
            <a:pPr>
              <a:defRPr/>
            </a:pPr>
            <a:fld id="{94712902-AF04-5540-ABE6-0BE231A5C9EB}" type="datetimeFigureOut">
              <a:rPr lang="pt-PT"/>
              <a:pPr>
                <a:defRPr/>
              </a:pPr>
              <a:t>27/03/22</a:t>
            </a:fld>
            <a:endParaRPr lang="pt-PT"/>
          </a:p>
        </p:txBody>
      </p:sp>
      <p:sp>
        <p:nvSpPr>
          <p:cNvPr id="5" name="Footer Placeholder 4"/>
          <p:cNvSpPr>
            <a:spLocks noGrp="1"/>
          </p:cNvSpPr>
          <p:nvPr>
            <p:ph type="ftr" sz="quarter" idx="11"/>
          </p:nvPr>
        </p:nvSpPr>
        <p:spPr/>
        <p:txBody>
          <a:bodyPr/>
          <a:lstStyle>
            <a:lvl1pPr>
              <a:defRPr/>
            </a:lvl1pPr>
          </a:lstStyle>
          <a:p>
            <a:pPr>
              <a:defRPr/>
            </a:pPr>
            <a:endParaRPr lang="pt-PT"/>
          </a:p>
        </p:txBody>
      </p:sp>
      <p:sp>
        <p:nvSpPr>
          <p:cNvPr id="6" name="Slide Number Placeholder 5"/>
          <p:cNvSpPr>
            <a:spLocks noGrp="1"/>
          </p:cNvSpPr>
          <p:nvPr>
            <p:ph type="sldNum" sz="quarter" idx="12"/>
          </p:nvPr>
        </p:nvSpPr>
        <p:spPr/>
        <p:txBody>
          <a:bodyPr/>
          <a:lstStyle>
            <a:lvl1pPr>
              <a:defRPr/>
            </a:lvl1pPr>
          </a:lstStyle>
          <a:p>
            <a:pPr>
              <a:defRPr/>
            </a:pPr>
            <a:fld id="{781A4F25-50B9-9C41-A8A8-03C8A563CA36}" type="slidenum">
              <a:rPr lang="pt-PT"/>
              <a:pPr>
                <a:defRPr/>
              </a:pPr>
              <a:t>‹#›</a:t>
            </a:fld>
            <a:endParaRPr lang="pt-PT"/>
          </a:p>
        </p:txBody>
      </p:sp>
    </p:spTree>
    <p:extLst>
      <p:ext uri="{BB962C8B-B14F-4D97-AF65-F5344CB8AC3E}">
        <p14:creationId xmlns:p14="http://schemas.microsoft.com/office/powerpoint/2010/main" val="1176422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lvl1pPr>
              <a:defRPr/>
            </a:lvl1pPr>
          </a:lstStyle>
          <a:p>
            <a:pPr>
              <a:defRPr/>
            </a:pPr>
            <a:fld id="{5C1EF1E3-32BF-1A4A-A98E-5684D94A0172}" type="datetimeFigureOut">
              <a:rPr lang="pt-PT"/>
              <a:pPr>
                <a:defRPr/>
              </a:pPr>
              <a:t>27/03/22</a:t>
            </a:fld>
            <a:endParaRPr lang="pt-PT"/>
          </a:p>
        </p:txBody>
      </p:sp>
      <p:sp>
        <p:nvSpPr>
          <p:cNvPr id="5" name="Footer Placeholder 4"/>
          <p:cNvSpPr>
            <a:spLocks noGrp="1"/>
          </p:cNvSpPr>
          <p:nvPr>
            <p:ph type="ftr" sz="quarter" idx="11"/>
          </p:nvPr>
        </p:nvSpPr>
        <p:spPr/>
        <p:txBody>
          <a:bodyPr/>
          <a:lstStyle>
            <a:lvl1pPr>
              <a:defRPr/>
            </a:lvl1pPr>
          </a:lstStyle>
          <a:p>
            <a:pPr>
              <a:defRPr/>
            </a:pPr>
            <a:endParaRPr lang="pt-PT"/>
          </a:p>
        </p:txBody>
      </p:sp>
      <p:sp>
        <p:nvSpPr>
          <p:cNvPr id="6" name="Slide Number Placeholder 5"/>
          <p:cNvSpPr>
            <a:spLocks noGrp="1"/>
          </p:cNvSpPr>
          <p:nvPr>
            <p:ph type="sldNum" sz="quarter" idx="12"/>
          </p:nvPr>
        </p:nvSpPr>
        <p:spPr/>
        <p:txBody>
          <a:bodyPr/>
          <a:lstStyle>
            <a:lvl1pPr>
              <a:defRPr/>
            </a:lvl1pPr>
          </a:lstStyle>
          <a:p>
            <a:pPr>
              <a:defRPr/>
            </a:pPr>
            <a:fld id="{DC7E5EA8-30E5-6F4F-8ED0-B77B6BEEA97E}" type="slidenum">
              <a:rPr lang="pt-PT"/>
              <a:pPr>
                <a:defRPr/>
              </a:pPr>
              <a:t>‹#›</a:t>
            </a:fld>
            <a:endParaRPr lang="pt-PT"/>
          </a:p>
        </p:txBody>
      </p:sp>
    </p:spTree>
    <p:extLst>
      <p:ext uri="{BB962C8B-B14F-4D97-AF65-F5344CB8AC3E}">
        <p14:creationId xmlns:p14="http://schemas.microsoft.com/office/powerpoint/2010/main" val="543508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pt-P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E84E5D8-7132-8746-82C6-A803410C8E28}" type="datetimeFigureOut">
              <a:rPr lang="pt-PT"/>
              <a:pPr>
                <a:defRPr/>
              </a:pPr>
              <a:t>27/03/22</a:t>
            </a:fld>
            <a:endParaRPr lang="pt-PT"/>
          </a:p>
        </p:txBody>
      </p:sp>
      <p:sp>
        <p:nvSpPr>
          <p:cNvPr id="5" name="Footer Placeholder 4"/>
          <p:cNvSpPr>
            <a:spLocks noGrp="1"/>
          </p:cNvSpPr>
          <p:nvPr>
            <p:ph type="ftr" sz="quarter" idx="11"/>
          </p:nvPr>
        </p:nvSpPr>
        <p:spPr/>
        <p:txBody>
          <a:bodyPr/>
          <a:lstStyle>
            <a:lvl1pPr>
              <a:defRPr/>
            </a:lvl1pPr>
          </a:lstStyle>
          <a:p>
            <a:pPr>
              <a:defRPr/>
            </a:pPr>
            <a:endParaRPr lang="pt-PT"/>
          </a:p>
        </p:txBody>
      </p:sp>
      <p:sp>
        <p:nvSpPr>
          <p:cNvPr id="6" name="Slide Number Placeholder 5"/>
          <p:cNvSpPr>
            <a:spLocks noGrp="1"/>
          </p:cNvSpPr>
          <p:nvPr>
            <p:ph type="sldNum" sz="quarter" idx="12"/>
          </p:nvPr>
        </p:nvSpPr>
        <p:spPr/>
        <p:txBody>
          <a:bodyPr/>
          <a:lstStyle>
            <a:lvl1pPr>
              <a:defRPr/>
            </a:lvl1pPr>
          </a:lstStyle>
          <a:p>
            <a:pPr>
              <a:defRPr/>
            </a:pPr>
            <a:fld id="{5D73F755-7DDB-8740-980B-E3ECD06371CE}" type="slidenum">
              <a:rPr lang="pt-PT"/>
              <a:pPr>
                <a:defRPr/>
              </a:pPr>
              <a:t>‹#›</a:t>
            </a:fld>
            <a:endParaRPr lang="pt-PT"/>
          </a:p>
        </p:txBody>
      </p:sp>
    </p:spTree>
    <p:extLst>
      <p:ext uri="{BB962C8B-B14F-4D97-AF65-F5344CB8AC3E}">
        <p14:creationId xmlns:p14="http://schemas.microsoft.com/office/powerpoint/2010/main" val="1635545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Date Placeholder 3"/>
          <p:cNvSpPr>
            <a:spLocks noGrp="1"/>
          </p:cNvSpPr>
          <p:nvPr>
            <p:ph type="dt" sz="half" idx="10"/>
          </p:nvPr>
        </p:nvSpPr>
        <p:spPr/>
        <p:txBody>
          <a:bodyPr/>
          <a:lstStyle>
            <a:lvl1pPr>
              <a:defRPr/>
            </a:lvl1pPr>
          </a:lstStyle>
          <a:p>
            <a:pPr>
              <a:defRPr/>
            </a:pPr>
            <a:fld id="{C06BE984-409E-AC4D-BBF5-75F3B13F863F}" type="datetimeFigureOut">
              <a:rPr lang="pt-PT"/>
              <a:pPr>
                <a:defRPr/>
              </a:pPr>
              <a:t>27/03/22</a:t>
            </a:fld>
            <a:endParaRPr lang="pt-PT"/>
          </a:p>
        </p:txBody>
      </p:sp>
      <p:sp>
        <p:nvSpPr>
          <p:cNvPr id="6" name="Footer Placeholder 4"/>
          <p:cNvSpPr>
            <a:spLocks noGrp="1"/>
          </p:cNvSpPr>
          <p:nvPr>
            <p:ph type="ftr" sz="quarter" idx="11"/>
          </p:nvPr>
        </p:nvSpPr>
        <p:spPr/>
        <p:txBody>
          <a:bodyPr/>
          <a:lstStyle>
            <a:lvl1pPr>
              <a:defRPr/>
            </a:lvl1pPr>
          </a:lstStyle>
          <a:p>
            <a:pPr>
              <a:defRPr/>
            </a:pPr>
            <a:endParaRPr lang="pt-PT"/>
          </a:p>
        </p:txBody>
      </p:sp>
      <p:sp>
        <p:nvSpPr>
          <p:cNvPr id="7" name="Slide Number Placeholder 5"/>
          <p:cNvSpPr>
            <a:spLocks noGrp="1"/>
          </p:cNvSpPr>
          <p:nvPr>
            <p:ph type="sldNum" sz="quarter" idx="12"/>
          </p:nvPr>
        </p:nvSpPr>
        <p:spPr/>
        <p:txBody>
          <a:bodyPr/>
          <a:lstStyle>
            <a:lvl1pPr>
              <a:defRPr/>
            </a:lvl1pPr>
          </a:lstStyle>
          <a:p>
            <a:pPr>
              <a:defRPr/>
            </a:pPr>
            <a:fld id="{25238BF8-8F30-9C4F-86DB-3EB0715FB929}" type="slidenum">
              <a:rPr lang="pt-PT"/>
              <a:pPr>
                <a:defRPr/>
              </a:pPr>
              <a:t>‹#›</a:t>
            </a:fld>
            <a:endParaRPr lang="pt-PT"/>
          </a:p>
        </p:txBody>
      </p:sp>
    </p:spTree>
    <p:extLst>
      <p:ext uri="{BB962C8B-B14F-4D97-AF65-F5344CB8AC3E}">
        <p14:creationId xmlns:p14="http://schemas.microsoft.com/office/powerpoint/2010/main" val="3709538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pt-P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Date Placeholder 3"/>
          <p:cNvSpPr>
            <a:spLocks noGrp="1"/>
          </p:cNvSpPr>
          <p:nvPr>
            <p:ph type="dt" sz="half" idx="10"/>
          </p:nvPr>
        </p:nvSpPr>
        <p:spPr/>
        <p:txBody>
          <a:bodyPr/>
          <a:lstStyle>
            <a:lvl1pPr>
              <a:defRPr/>
            </a:lvl1pPr>
          </a:lstStyle>
          <a:p>
            <a:pPr>
              <a:defRPr/>
            </a:pPr>
            <a:fld id="{51EEDB13-9B71-1D47-9DBE-0836DE91D809}" type="datetimeFigureOut">
              <a:rPr lang="pt-PT"/>
              <a:pPr>
                <a:defRPr/>
              </a:pPr>
              <a:t>27/03/22</a:t>
            </a:fld>
            <a:endParaRPr lang="pt-PT"/>
          </a:p>
        </p:txBody>
      </p:sp>
      <p:sp>
        <p:nvSpPr>
          <p:cNvPr id="8" name="Footer Placeholder 4"/>
          <p:cNvSpPr>
            <a:spLocks noGrp="1"/>
          </p:cNvSpPr>
          <p:nvPr>
            <p:ph type="ftr" sz="quarter" idx="11"/>
          </p:nvPr>
        </p:nvSpPr>
        <p:spPr/>
        <p:txBody>
          <a:bodyPr/>
          <a:lstStyle>
            <a:lvl1pPr>
              <a:defRPr/>
            </a:lvl1pPr>
          </a:lstStyle>
          <a:p>
            <a:pPr>
              <a:defRPr/>
            </a:pPr>
            <a:endParaRPr lang="pt-PT"/>
          </a:p>
        </p:txBody>
      </p:sp>
      <p:sp>
        <p:nvSpPr>
          <p:cNvPr id="9" name="Slide Number Placeholder 5"/>
          <p:cNvSpPr>
            <a:spLocks noGrp="1"/>
          </p:cNvSpPr>
          <p:nvPr>
            <p:ph type="sldNum" sz="quarter" idx="12"/>
          </p:nvPr>
        </p:nvSpPr>
        <p:spPr/>
        <p:txBody>
          <a:bodyPr/>
          <a:lstStyle>
            <a:lvl1pPr>
              <a:defRPr/>
            </a:lvl1pPr>
          </a:lstStyle>
          <a:p>
            <a:pPr>
              <a:defRPr/>
            </a:pPr>
            <a:fld id="{366755A1-EC19-9B48-BF5A-A0C8AB912994}" type="slidenum">
              <a:rPr lang="pt-PT"/>
              <a:pPr>
                <a:defRPr/>
              </a:pPr>
              <a:t>‹#›</a:t>
            </a:fld>
            <a:endParaRPr lang="pt-PT"/>
          </a:p>
        </p:txBody>
      </p:sp>
    </p:spTree>
    <p:extLst>
      <p:ext uri="{BB962C8B-B14F-4D97-AF65-F5344CB8AC3E}">
        <p14:creationId xmlns:p14="http://schemas.microsoft.com/office/powerpoint/2010/main" val="3398910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Date Placeholder 3"/>
          <p:cNvSpPr>
            <a:spLocks noGrp="1"/>
          </p:cNvSpPr>
          <p:nvPr>
            <p:ph type="dt" sz="half" idx="10"/>
          </p:nvPr>
        </p:nvSpPr>
        <p:spPr/>
        <p:txBody>
          <a:bodyPr/>
          <a:lstStyle>
            <a:lvl1pPr>
              <a:defRPr/>
            </a:lvl1pPr>
          </a:lstStyle>
          <a:p>
            <a:pPr>
              <a:defRPr/>
            </a:pPr>
            <a:fld id="{8F7AB924-359F-4A4A-9ECD-11C401FA4860}" type="datetimeFigureOut">
              <a:rPr lang="pt-PT"/>
              <a:pPr>
                <a:defRPr/>
              </a:pPr>
              <a:t>27/03/22</a:t>
            </a:fld>
            <a:endParaRPr lang="pt-PT"/>
          </a:p>
        </p:txBody>
      </p:sp>
      <p:sp>
        <p:nvSpPr>
          <p:cNvPr id="4" name="Footer Placeholder 4"/>
          <p:cNvSpPr>
            <a:spLocks noGrp="1"/>
          </p:cNvSpPr>
          <p:nvPr>
            <p:ph type="ftr" sz="quarter" idx="11"/>
          </p:nvPr>
        </p:nvSpPr>
        <p:spPr/>
        <p:txBody>
          <a:bodyPr/>
          <a:lstStyle>
            <a:lvl1pPr>
              <a:defRPr/>
            </a:lvl1pPr>
          </a:lstStyle>
          <a:p>
            <a:pPr>
              <a:defRPr/>
            </a:pPr>
            <a:endParaRPr lang="pt-PT"/>
          </a:p>
        </p:txBody>
      </p:sp>
      <p:sp>
        <p:nvSpPr>
          <p:cNvPr id="5" name="Slide Number Placeholder 5"/>
          <p:cNvSpPr>
            <a:spLocks noGrp="1"/>
          </p:cNvSpPr>
          <p:nvPr>
            <p:ph type="sldNum" sz="quarter" idx="12"/>
          </p:nvPr>
        </p:nvSpPr>
        <p:spPr/>
        <p:txBody>
          <a:bodyPr/>
          <a:lstStyle>
            <a:lvl1pPr>
              <a:defRPr/>
            </a:lvl1pPr>
          </a:lstStyle>
          <a:p>
            <a:pPr>
              <a:defRPr/>
            </a:pPr>
            <a:fld id="{E7F802E1-5DF3-2645-BE42-9F4B0605A008}" type="slidenum">
              <a:rPr lang="pt-PT"/>
              <a:pPr>
                <a:defRPr/>
              </a:pPr>
              <a:t>‹#›</a:t>
            </a:fld>
            <a:endParaRPr lang="pt-PT"/>
          </a:p>
        </p:txBody>
      </p:sp>
    </p:spTree>
    <p:extLst>
      <p:ext uri="{BB962C8B-B14F-4D97-AF65-F5344CB8AC3E}">
        <p14:creationId xmlns:p14="http://schemas.microsoft.com/office/powerpoint/2010/main" val="3927936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280D7A6-C4E2-4F4D-BFC6-22D14853F200}" type="datetimeFigureOut">
              <a:rPr lang="pt-PT"/>
              <a:pPr>
                <a:defRPr/>
              </a:pPr>
              <a:t>27/03/22</a:t>
            </a:fld>
            <a:endParaRPr lang="pt-PT"/>
          </a:p>
        </p:txBody>
      </p:sp>
      <p:sp>
        <p:nvSpPr>
          <p:cNvPr id="3" name="Footer Placeholder 4"/>
          <p:cNvSpPr>
            <a:spLocks noGrp="1"/>
          </p:cNvSpPr>
          <p:nvPr>
            <p:ph type="ftr" sz="quarter" idx="11"/>
          </p:nvPr>
        </p:nvSpPr>
        <p:spPr/>
        <p:txBody>
          <a:bodyPr/>
          <a:lstStyle>
            <a:lvl1pPr>
              <a:defRPr/>
            </a:lvl1pPr>
          </a:lstStyle>
          <a:p>
            <a:pPr>
              <a:defRPr/>
            </a:pPr>
            <a:endParaRPr lang="pt-PT"/>
          </a:p>
        </p:txBody>
      </p:sp>
      <p:sp>
        <p:nvSpPr>
          <p:cNvPr id="4" name="Slide Number Placeholder 5"/>
          <p:cNvSpPr>
            <a:spLocks noGrp="1"/>
          </p:cNvSpPr>
          <p:nvPr>
            <p:ph type="sldNum" sz="quarter" idx="12"/>
          </p:nvPr>
        </p:nvSpPr>
        <p:spPr/>
        <p:txBody>
          <a:bodyPr/>
          <a:lstStyle>
            <a:lvl1pPr>
              <a:defRPr/>
            </a:lvl1pPr>
          </a:lstStyle>
          <a:p>
            <a:pPr>
              <a:defRPr/>
            </a:pPr>
            <a:fld id="{617F1AE2-9AE3-7F48-AE87-478610039537}" type="slidenum">
              <a:rPr lang="pt-PT"/>
              <a:pPr>
                <a:defRPr/>
              </a:pPr>
              <a:t>‹#›</a:t>
            </a:fld>
            <a:endParaRPr lang="pt-PT"/>
          </a:p>
        </p:txBody>
      </p:sp>
    </p:spTree>
    <p:extLst>
      <p:ext uri="{BB962C8B-B14F-4D97-AF65-F5344CB8AC3E}">
        <p14:creationId xmlns:p14="http://schemas.microsoft.com/office/powerpoint/2010/main" val="3152512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pt-P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B28BD54-CA3E-8945-89D9-47F8803BDE2A}" type="datetimeFigureOut">
              <a:rPr lang="pt-PT"/>
              <a:pPr>
                <a:defRPr/>
              </a:pPr>
              <a:t>27/03/22</a:t>
            </a:fld>
            <a:endParaRPr lang="pt-PT"/>
          </a:p>
        </p:txBody>
      </p:sp>
      <p:sp>
        <p:nvSpPr>
          <p:cNvPr id="6" name="Footer Placeholder 4"/>
          <p:cNvSpPr>
            <a:spLocks noGrp="1"/>
          </p:cNvSpPr>
          <p:nvPr>
            <p:ph type="ftr" sz="quarter" idx="11"/>
          </p:nvPr>
        </p:nvSpPr>
        <p:spPr/>
        <p:txBody>
          <a:bodyPr/>
          <a:lstStyle>
            <a:lvl1pPr>
              <a:defRPr/>
            </a:lvl1pPr>
          </a:lstStyle>
          <a:p>
            <a:pPr>
              <a:defRPr/>
            </a:pPr>
            <a:endParaRPr lang="pt-PT"/>
          </a:p>
        </p:txBody>
      </p:sp>
      <p:sp>
        <p:nvSpPr>
          <p:cNvPr id="7" name="Slide Number Placeholder 5"/>
          <p:cNvSpPr>
            <a:spLocks noGrp="1"/>
          </p:cNvSpPr>
          <p:nvPr>
            <p:ph type="sldNum" sz="quarter" idx="12"/>
          </p:nvPr>
        </p:nvSpPr>
        <p:spPr/>
        <p:txBody>
          <a:bodyPr/>
          <a:lstStyle>
            <a:lvl1pPr>
              <a:defRPr/>
            </a:lvl1pPr>
          </a:lstStyle>
          <a:p>
            <a:pPr>
              <a:defRPr/>
            </a:pPr>
            <a:fld id="{40979163-3F75-D545-9B8A-CFBE27A558FF}" type="slidenum">
              <a:rPr lang="pt-PT"/>
              <a:pPr>
                <a:defRPr/>
              </a:pPr>
              <a:t>‹#›</a:t>
            </a:fld>
            <a:endParaRPr lang="pt-PT"/>
          </a:p>
        </p:txBody>
      </p:sp>
    </p:spTree>
    <p:extLst>
      <p:ext uri="{BB962C8B-B14F-4D97-AF65-F5344CB8AC3E}">
        <p14:creationId xmlns:p14="http://schemas.microsoft.com/office/powerpoint/2010/main" val="2284267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pt-PT"/>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P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1D0FFB5-0EDA-A34A-90D2-1BBEC482B310}" type="datetimeFigureOut">
              <a:rPr lang="pt-PT"/>
              <a:pPr>
                <a:defRPr/>
              </a:pPr>
              <a:t>27/03/22</a:t>
            </a:fld>
            <a:endParaRPr lang="pt-PT"/>
          </a:p>
        </p:txBody>
      </p:sp>
      <p:sp>
        <p:nvSpPr>
          <p:cNvPr id="6" name="Footer Placeholder 4"/>
          <p:cNvSpPr>
            <a:spLocks noGrp="1"/>
          </p:cNvSpPr>
          <p:nvPr>
            <p:ph type="ftr" sz="quarter" idx="11"/>
          </p:nvPr>
        </p:nvSpPr>
        <p:spPr/>
        <p:txBody>
          <a:bodyPr/>
          <a:lstStyle>
            <a:lvl1pPr>
              <a:defRPr/>
            </a:lvl1pPr>
          </a:lstStyle>
          <a:p>
            <a:pPr>
              <a:defRPr/>
            </a:pPr>
            <a:endParaRPr lang="pt-PT"/>
          </a:p>
        </p:txBody>
      </p:sp>
      <p:sp>
        <p:nvSpPr>
          <p:cNvPr id="7" name="Slide Number Placeholder 5"/>
          <p:cNvSpPr>
            <a:spLocks noGrp="1"/>
          </p:cNvSpPr>
          <p:nvPr>
            <p:ph type="sldNum" sz="quarter" idx="12"/>
          </p:nvPr>
        </p:nvSpPr>
        <p:spPr/>
        <p:txBody>
          <a:bodyPr/>
          <a:lstStyle>
            <a:lvl1pPr>
              <a:defRPr/>
            </a:lvl1pPr>
          </a:lstStyle>
          <a:p>
            <a:pPr>
              <a:defRPr/>
            </a:pPr>
            <a:fld id="{526950CA-9B6B-684F-9012-908D42E5DBCB}" type="slidenum">
              <a:rPr lang="pt-PT"/>
              <a:pPr>
                <a:defRPr/>
              </a:pPr>
              <a:t>‹#›</a:t>
            </a:fld>
            <a:endParaRPr lang="pt-PT"/>
          </a:p>
        </p:txBody>
      </p:sp>
    </p:spTree>
    <p:extLst>
      <p:ext uri="{BB962C8B-B14F-4D97-AF65-F5344CB8AC3E}">
        <p14:creationId xmlns:p14="http://schemas.microsoft.com/office/powerpoint/2010/main" val="710682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pt-PT"/>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mn-cs"/>
              </a:defRPr>
            </a:lvl1pPr>
          </a:lstStyle>
          <a:p>
            <a:pPr>
              <a:defRPr/>
            </a:pPr>
            <a:fld id="{86321F97-1807-774E-BF59-33C38BF29925}" type="datetimeFigureOut">
              <a:rPr lang="pt-PT"/>
              <a:pPr>
                <a:defRPr/>
              </a:pPr>
              <a:t>27/03/22</a:t>
            </a:fld>
            <a:endParaRPr lang="pt-P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pt-P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mn-cs"/>
              </a:defRPr>
            </a:lvl1pPr>
          </a:lstStyle>
          <a:p>
            <a:pPr>
              <a:defRPr/>
            </a:pPr>
            <a:fld id="{8C0EB0BF-EAF8-FD48-A200-5BC47F4E19E6}" type="slidenum">
              <a:rPr lang="pt-PT"/>
              <a:pPr>
                <a:defRPr/>
              </a:pPr>
              <a:t>‹#›</a:t>
            </a:fld>
            <a:endParaRPr lang="pt-P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chart" Target="../charts/chart2.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jpeg"/><Relationship Id="rId3" Type="http://schemas.openxmlformats.org/officeDocument/2006/relationships/image" Target="../media/image2.jpeg"/><Relationship Id="rId7" Type="http://schemas.openxmlformats.org/officeDocument/2006/relationships/image" Target="../media/image5.jpeg"/><Relationship Id="rId12"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4.jpeg"/><Relationship Id="rId11" Type="http://schemas.openxmlformats.org/officeDocument/2006/relationships/image" Target="../media/image8.jpeg"/><Relationship Id="rId5" Type="http://schemas.microsoft.com/office/2007/relationships/hdphoto" Target="../media/hdphoto1.wdp"/><Relationship Id="rId10" Type="http://schemas.openxmlformats.org/officeDocument/2006/relationships/image" Target="../media/image7.jpeg"/><Relationship Id="rId4" Type="http://schemas.openxmlformats.org/officeDocument/2006/relationships/image" Target="../media/image3.png"/><Relationship Id="rId9" Type="http://schemas.microsoft.com/office/2007/relationships/hdphoto" Target="../media/hdphoto2.wdp"/><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www.carbonzeroplanet.org/science/chlorophyll.php"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4.tiff"/></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1.png"/><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288" y="981075"/>
            <a:ext cx="8229600" cy="4525963"/>
          </a:xfrm>
        </p:spPr>
        <p:txBody>
          <a:bodyPr/>
          <a:lstStyle/>
          <a:p>
            <a:pPr marL="0" indent="0">
              <a:lnSpc>
                <a:spcPct val="150000"/>
              </a:lnSpc>
              <a:buFont typeface="Arial" charset="0"/>
              <a:buNone/>
              <a:defRPr/>
            </a:pPr>
            <a:endParaRPr lang="pt-PT" sz="1800" b="1" dirty="0">
              <a:solidFill>
                <a:srgbClr val="4F6228"/>
              </a:solidFill>
              <a:cs typeface="+mn-cs"/>
            </a:endParaRPr>
          </a:p>
          <a:p>
            <a:pPr marL="0" indent="0" algn="ctr">
              <a:lnSpc>
                <a:spcPct val="150000"/>
              </a:lnSpc>
              <a:buFont typeface="Arial" charset="0"/>
              <a:buNone/>
              <a:defRPr/>
            </a:pPr>
            <a:r>
              <a:rPr lang="pt-PT" sz="4400" b="1" dirty="0">
                <a:ln w="1905"/>
                <a:solidFill>
                  <a:srgbClr val="479273"/>
                </a:solidFill>
                <a:effectLst>
                  <a:innerShdw blurRad="69850" dist="43180" dir="5400000">
                    <a:srgbClr val="000000">
                      <a:alpha val="65000"/>
                    </a:srgbClr>
                  </a:innerShdw>
                </a:effectLst>
                <a:cs typeface="+mn-cs"/>
              </a:rPr>
              <a:t>Fisiologia Vegetal</a:t>
            </a:r>
          </a:p>
          <a:p>
            <a:pPr marL="0" indent="0" algn="ctr">
              <a:lnSpc>
                <a:spcPct val="150000"/>
              </a:lnSpc>
              <a:buFont typeface="Arial" charset="0"/>
              <a:buNone/>
              <a:defRPr/>
            </a:pPr>
            <a:r>
              <a:rPr lang="pt-PT" sz="4400" b="1" dirty="0">
                <a:solidFill>
                  <a:srgbClr val="479273"/>
                </a:solidFill>
                <a:cs typeface="+mn-cs"/>
              </a:rPr>
              <a:t>aula TP Nutrição</a:t>
            </a:r>
          </a:p>
          <a:p>
            <a:pPr marL="0" indent="0" algn="ctr">
              <a:lnSpc>
                <a:spcPct val="150000"/>
              </a:lnSpc>
              <a:buFont typeface="Arial" charset="0"/>
              <a:buNone/>
              <a:defRPr/>
            </a:pPr>
            <a:endParaRPr lang="pt-PT" sz="1800" b="1" dirty="0">
              <a:solidFill>
                <a:srgbClr val="4F6228"/>
              </a:solidFill>
              <a:cs typeface="+mn-cs"/>
            </a:endParaRPr>
          </a:p>
          <a:p>
            <a:pPr marL="0" indent="0" algn="ctr">
              <a:lnSpc>
                <a:spcPct val="150000"/>
              </a:lnSpc>
              <a:buFont typeface="Arial" charset="0"/>
              <a:buNone/>
              <a:defRPr/>
            </a:pPr>
            <a:endParaRPr lang="pt-PT" sz="1800" b="1" dirty="0">
              <a:solidFill>
                <a:srgbClr val="4F6228"/>
              </a:solidFill>
              <a:cs typeface="+mn-cs"/>
            </a:endParaRPr>
          </a:p>
        </p:txBody>
      </p:sp>
      <p:sp>
        <p:nvSpPr>
          <p:cNvPr id="4" name="Footer Placeholder 3"/>
          <p:cNvSpPr>
            <a:spLocks noGrp="1"/>
          </p:cNvSpPr>
          <p:nvPr>
            <p:ph type="ftr" sz="quarter" idx="11"/>
          </p:nvPr>
        </p:nvSpPr>
        <p:spPr>
          <a:xfrm>
            <a:off x="3124200" y="4725144"/>
            <a:ext cx="2895600" cy="365125"/>
          </a:xfrm>
        </p:spPr>
        <p:txBody>
          <a:bodyPr/>
          <a:lstStyle/>
          <a:p>
            <a:pPr>
              <a:defRPr/>
            </a:pPr>
            <a:r>
              <a:rPr lang="pt-PT" sz="2400" dirty="0">
                <a:solidFill>
                  <a:schemeClr val="tx1"/>
                </a:solidFill>
              </a:rPr>
              <a:t>Fisiologia Vegetal 2021-2022</a:t>
            </a:r>
          </a:p>
        </p:txBody>
      </p:sp>
      <p:pic>
        <p:nvPicPr>
          <p:cNvPr id="14339"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1">
            <a:extLst>
              <a:ext uri="{FF2B5EF4-FFF2-40B4-BE49-F238E27FC236}">
                <a16:creationId xmlns:a16="http://schemas.microsoft.com/office/drawing/2014/main" id="{0565DFC7-DAA5-B844-87F2-8A6C2DC90EB4}"/>
              </a:ext>
            </a:extLst>
          </p:cNvPr>
          <p:cNvSpPr txBox="1">
            <a:spLocks noChangeArrowheads="1"/>
          </p:cNvSpPr>
          <p:nvPr/>
        </p:nvSpPr>
        <p:spPr bwMode="auto">
          <a:xfrm>
            <a:off x="2771800" y="6165850"/>
            <a:ext cx="359636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2000" i="1" dirty="0"/>
              <a:t>Teresa Dias – </a:t>
            </a:r>
            <a:r>
              <a:rPr lang="en-GB" sz="2000" i="1" dirty="0" err="1"/>
              <a:t>mtdias@fc.ul.pt</a:t>
            </a:r>
            <a:endParaRPr lang="en-GB" sz="2000"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726682" y="5721351"/>
            <a:ext cx="1380506" cy="307777"/>
          </a:xfrm>
          <a:prstGeom prst="rect">
            <a:avLst/>
          </a:prstGeom>
          <a:noFill/>
        </p:spPr>
        <p:txBody>
          <a:bodyPr wrap="none" rtlCol="0">
            <a:spAutoFit/>
          </a:bodyPr>
          <a:lstStyle/>
          <a:p>
            <a:r>
              <a:rPr lang="en-GB" sz="1400" dirty="0">
                <a:solidFill>
                  <a:schemeClr val="bg1"/>
                </a:solidFill>
              </a:rPr>
              <a:t>Building blocks</a:t>
            </a:r>
          </a:p>
        </p:txBody>
      </p:sp>
      <p:sp>
        <p:nvSpPr>
          <p:cNvPr id="48" name="Slide Number Placeholder 5">
            <a:extLst>
              <a:ext uri="{FF2B5EF4-FFF2-40B4-BE49-F238E27FC236}">
                <a16:creationId xmlns:a16="http://schemas.microsoft.com/office/drawing/2014/main" id="{45B0B715-CB7A-3241-B2F3-CC6AB8239469}"/>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10</a:t>
            </a:fld>
            <a:endParaRPr lang="en-US" altLang="en-PT" sz="1400"/>
          </a:p>
        </p:txBody>
      </p:sp>
      <p:pic>
        <p:nvPicPr>
          <p:cNvPr id="51" name="Picture 10" descr="WK LOGO Nutriplanta-09.png">
            <a:extLst>
              <a:ext uri="{FF2B5EF4-FFF2-40B4-BE49-F238E27FC236}">
                <a16:creationId xmlns:a16="http://schemas.microsoft.com/office/drawing/2014/main" id="{F1BC0CD9-27A9-2642-9FF9-0608B481F5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63C5C17-DBDA-B64E-B654-32CC457C1611}"/>
              </a:ext>
            </a:extLst>
          </p:cNvPr>
          <p:cNvSpPr txBox="1"/>
          <p:nvPr/>
        </p:nvSpPr>
        <p:spPr>
          <a:xfrm>
            <a:off x="5479831" y="6107668"/>
            <a:ext cx="2146742" cy="369332"/>
          </a:xfrm>
          <a:prstGeom prst="rect">
            <a:avLst/>
          </a:prstGeom>
          <a:noFill/>
        </p:spPr>
        <p:txBody>
          <a:bodyPr wrap="none" rtlCol="0">
            <a:spAutoFit/>
          </a:bodyPr>
          <a:lstStyle/>
          <a:p>
            <a:pPr algn="ctr"/>
            <a:r>
              <a:rPr lang="en-PT" dirty="0"/>
              <a:t>Fonseca et al 2017</a:t>
            </a:r>
          </a:p>
        </p:txBody>
      </p:sp>
      <p:sp>
        <p:nvSpPr>
          <p:cNvPr id="10" name="TextBox 9">
            <a:extLst>
              <a:ext uri="{FF2B5EF4-FFF2-40B4-BE49-F238E27FC236}">
                <a16:creationId xmlns:a16="http://schemas.microsoft.com/office/drawing/2014/main" id="{2EFB0F46-0269-7543-A95C-5FE43F82FF9E}"/>
              </a:ext>
            </a:extLst>
          </p:cNvPr>
          <p:cNvSpPr txBox="1"/>
          <p:nvPr/>
        </p:nvSpPr>
        <p:spPr>
          <a:xfrm>
            <a:off x="1305545" y="437183"/>
            <a:ext cx="7730951" cy="615553"/>
          </a:xfrm>
          <a:prstGeom prst="rect">
            <a:avLst/>
          </a:prstGeom>
          <a:noFill/>
        </p:spPr>
        <p:txBody>
          <a:bodyPr wrap="square" rtlCol="0">
            <a:spAutoFit/>
          </a:bodyPr>
          <a:lstStyle/>
          <a:p>
            <a:r>
              <a:rPr lang="en-PT" sz="3400" dirty="0">
                <a:solidFill>
                  <a:srgbClr val="479273"/>
                </a:solidFill>
              </a:rPr>
              <a:t>Exemplo de fixação de N</a:t>
            </a:r>
          </a:p>
        </p:txBody>
      </p:sp>
      <p:sp>
        <p:nvSpPr>
          <p:cNvPr id="11" name="TextBox 10">
            <a:extLst>
              <a:ext uri="{FF2B5EF4-FFF2-40B4-BE49-F238E27FC236}">
                <a16:creationId xmlns:a16="http://schemas.microsoft.com/office/drawing/2014/main" id="{273D268C-E1A7-0341-9A17-F4F743DEA231}"/>
              </a:ext>
            </a:extLst>
          </p:cNvPr>
          <p:cNvSpPr txBox="1"/>
          <p:nvPr/>
        </p:nvSpPr>
        <p:spPr>
          <a:xfrm>
            <a:off x="225425" y="2413337"/>
            <a:ext cx="2834407" cy="2308324"/>
          </a:xfrm>
          <a:prstGeom prst="rect">
            <a:avLst/>
          </a:prstGeom>
          <a:noFill/>
        </p:spPr>
        <p:txBody>
          <a:bodyPr wrap="square" rtlCol="0">
            <a:spAutoFit/>
          </a:bodyPr>
          <a:lstStyle/>
          <a:p>
            <a:r>
              <a:rPr lang="en-PT" dirty="0"/>
              <a:t>Plântulas de </a:t>
            </a:r>
            <a:r>
              <a:rPr lang="en-PT" i="1" dirty="0"/>
              <a:t>Dimorphandra wilsonii </a:t>
            </a:r>
            <a:r>
              <a:rPr lang="en-PT" dirty="0"/>
              <a:t>inoculadas com micorrizas e bactérias fixadoras de N em competição com uma gramínea exótica (</a:t>
            </a:r>
            <a:r>
              <a:rPr lang="en-PT" i="1" dirty="0"/>
              <a:t>Urochloa decumbens</a:t>
            </a:r>
            <a:r>
              <a:rPr lang="en-PT" dirty="0"/>
              <a:t>)</a:t>
            </a:r>
          </a:p>
        </p:txBody>
      </p:sp>
      <p:pic>
        <p:nvPicPr>
          <p:cNvPr id="3" name="Picture 2" descr="Graphical user interface&#10;&#10;Description automatically generated with medium confidence">
            <a:extLst>
              <a:ext uri="{FF2B5EF4-FFF2-40B4-BE49-F238E27FC236}">
                <a16:creationId xmlns:a16="http://schemas.microsoft.com/office/drawing/2014/main" id="{0E9D0ED4-1525-7941-B2BB-C8FE98AE159F}"/>
              </a:ext>
            </a:extLst>
          </p:cNvPr>
          <p:cNvPicPr>
            <a:picLocks noChangeAspect="1"/>
          </p:cNvPicPr>
          <p:nvPr/>
        </p:nvPicPr>
        <p:blipFill rotWithShape="1">
          <a:blip r:embed="rId4">
            <a:extLst>
              <a:ext uri="{28A0092B-C50C-407E-A947-70E740481C1C}">
                <a14:useLocalDpi xmlns:a14="http://schemas.microsoft.com/office/drawing/2010/main" val="0"/>
              </a:ext>
            </a:extLst>
          </a:blip>
          <a:srcRect l="21651" t="12857" r="30313" b="17726"/>
          <a:stretch/>
        </p:blipFill>
        <p:spPr>
          <a:xfrm>
            <a:off x="3131840" y="980728"/>
            <a:ext cx="5599127" cy="5056993"/>
          </a:xfrm>
          <a:prstGeom prst="rect">
            <a:avLst/>
          </a:prstGeom>
        </p:spPr>
      </p:pic>
      <p:sp>
        <p:nvSpPr>
          <p:cNvPr id="4" name="Rounded Rectangle 3">
            <a:extLst>
              <a:ext uri="{FF2B5EF4-FFF2-40B4-BE49-F238E27FC236}">
                <a16:creationId xmlns:a16="http://schemas.microsoft.com/office/drawing/2014/main" id="{D02F8878-0CA1-774F-A9AF-D1A874816965}"/>
              </a:ext>
            </a:extLst>
          </p:cNvPr>
          <p:cNvSpPr/>
          <p:nvPr/>
        </p:nvSpPr>
        <p:spPr>
          <a:xfrm>
            <a:off x="6300192" y="1700808"/>
            <a:ext cx="1224136" cy="3240360"/>
          </a:xfrm>
          <a:prstGeom prst="roundRect">
            <a:avLst/>
          </a:prstGeom>
          <a:noFill/>
          <a:ln w="38100">
            <a:solidFill>
              <a:srgbClr val="4792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1954902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726682" y="5721351"/>
            <a:ext cx="1380506" cy="307777"/>
          </a:xfrm>
          <a:prstGeom prst="rect">
            <a:avLst/>
          </a:prstGeom>
          <a:noFill/>
        </p:spPr>
        <p:txBody>
          <a:bodyPr wrap="none" rtlCol="0">
            <a:spAutoFit/>
          </a:bodyPr>
          <a:lstStyle/>
          <a:p>
            <a:r>
              <a:rPr lang="en-GB" sz="1400" dirty="0">
                <a:solidFill>
                  <a:schemeClr val="bg1"/>
                </a:solidFill>
              </a:rPr>
              <a:t>Building blocks</a:t>
            </a:r>
          </a:p>
        </p:txBody>
      </p:sp>
      <p:sp>
        <p:nvSpPr>
          <p:cNvPr id="48" name="Slide Number Placeholder 5">
            <a:extLst>
              <a:ext uri="{FF2B5EF4-FFF2-40B4-BE49-F238E27FC236}">
                <a16:creationId xmlns:a16="http://schemas.microsoft.com/office/drawing/2014/main" id="{45B0B715-CB7A-3241-B2F3-CC6AB8239469}"/>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11</a:t>
            </a:fld>
            <a:endParaRPr lang="en-US" altLang="en-PT" sz="1400"/>
          </a:p>
        </p:txBody>
      </p:sp>
      <p:pic>
        <p:nvPicPr>
          <p:cNvPr id="51" name="Picture 10" descr="WK LOGO Nutriplanta-09.png">
            <a:extLst>
              <a:ext uri="{FF2B5EF4-FFF2-40B4-BE49-F238E27FC236}">
                <a16:creationId xmlns:a16="http://schemas.microsoft.com/office/drawing/2014/main" id="{F1BC0CD9-27A9-2642-9FF9-0608B481F5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63C5C17-DBDA-B64E-B654-32CC457C1611}"/>
              </a:ext>
            </a:extLst>
          </p:cNvPr>
          <p:cNvSpPr txBox="1"/>
          <p:nvPr/>
        </p:nvSpPr>
        <p:spPr>
          <a:xfrm>
            <a:off x="4588948" y="6314301"/>
            <a:ext cx="1992853" cy="369332"/>
          </a:xfrm>
          <a:prstGeom prst="rect">
            <a:avLst/>
          </a:prstGeom>
          <a:noFill/>
        </p:spPr>
        <p:txBody>
          <a:bodyPr wrap="none" rtlCol="0">
            <a:spAutoFit/>
          </a:bodyPr>
          <a:lstStyle/>
          <a:p>
            <a:pPr algn="ctr"/>
            <a:r>
              <a:rPr lang="en-PT" dirty="0"/>
              <a:t>Ramos et al 2020</a:t>
            </a:r>
          </a:p>
        </p:txBody>
      </p:sp>
      <p:sp>
        <p:nvSpPr>
          <p:cNvPr id="10" name="TextBox 9">
            <a:extLst>
              <a:ext uri="{FF2B5EF4-FFF2-40B4-BE49-F238E27FC236}">
                <a16:creationId xmlns:a16="http://schemas.microsoft.com/office/drawing/2014/main" id="{2EFB0F46-0269-7543-A95C-5FE43F82FF9E}"/>
              </a:ext>
            </a:extLst>
          </p:cNvPr>
          <p:cNvSpPr txBox="1"/>
          <p:nvPr/>
        </p:nvSpPr>
        <p:spPr>
          <a:xfrm>
            <a:off x="1305545" y="274003"/>
            <a:ext cx="7730951" cy="1138773"/>
          </a:xfrm>
          <a:prstGeom prst="rect">
            <a:avLst/>
          </a:prstGeom>
          <a:noFill/>
        </p:spPr>
        <p:txBody>
          <a:bodyPr wrap="square" rtlCol="0">
            <a:spAutoFit/>
          </a:bodyPr>
          <a:lstStyle/>
          <a:p>
            <a:r>
              <a:rPr lang="en-PT" sz="3400" dirty="0">
                <a:solidFill>
                  <a:srgbClr val="479273"/>
                </a:solidFill>
              </a:rPr>
              <a:t>Exemplo do aumento de aquisição de nutrientes</a:t>
            </a:r>
          </a:p>
        </p:txBody>
      </p:sp>
      <p:pic>
        <p:nvPicPr>
          <p:cNvPr id="3" name="Picture 2" descr="Waterfall chart&#10;&#10;Description automatically generated with medium confidence">
            <a:extLst>
              <a:ext uri="{FF2B5EF4-FFF2-40B4-BE49-F238E27FC236}">
                <a16:creationId xmlns:a16="http://schemas.microsoft.com/office/drawing/2014/main" id="{A8740432-108F-C640-920B-3A2DBAC38D8D}"/>
              </a:ext>
            </a:extLst>
          </p:cNvPr>
          <p:cNvPicPr>
            <a:picLocks noChangeAspect="1"/>
          </p:cNvPicPr>
          <p:nvPr/>
        </p:nvPicPr>
        <p:blipFill rotWithShape="1">
          <a:blip r:embed="rId4">
            <a:extLst>
              <a:ext uri="{28A0092B-C50C-407E-A947-70E740481C1C}">
                <a14:useLocalDpi xmlns:a14="http://schemas.microsoft.com/office/drawing/2010/main" val="0"/>
              </a:ext>
            </a:extLst>
          </a:blip>
          <a:srcRect l="41582" t="21020" r="11413" b="4504"/>
          <a:stretch/>
        </p:blipFill>
        <p:spPr>
          <a:xfrm>
            <a:off x="3359433" y="884360"/>
            <a:ext cx="5461039" cy="5407974"/>
          </a:xfrm>
          <a:prstGeom prst="rect">
            <a:avLst/>
          </a:prstGeom>
        </p:spPr>
      </p:pic>
      <p:sp>
        <p:nvSpPr>
          <p:cNvPr id="4" name="Rounded Rectangle 3">
            <a:extLst>
              <a:ext uri="{FF2B5EF4-FFF2-40B4-BE49-F238E27FC236}">
                <a16:creationId xmlns:a16="http://schemas.microsoft.com/office/drawing/2014/main" id="{A06C1979-2691-F843-A6FC-8203D4210E06}"/>
              </a:ext>
            </a:extLst>
          </p:cNvPr>
          <p:cNvSpPr/>
          <p:nvPr/>
        </p:nvSpPr>
        <p:spPr>
          <a:xfrm>
            <a:off x="7236296" y="2023132"/>
            <a:ext cx="1077888" cy="4005995"/>
          </a:xfrm>
          <a:prstGeom prst="roundRect">
            <a:avLst/>
          </a:prstGeom>
          <a:noFill/>
          <a:ln w="38100">
            <a:solidFill>
              <a:srgbClr val="4792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pic>
        <p:nvPicPr>
          <p:cNvPr id="7" name="Picture 6">
            <a:extLst>
              <a:ext uri="{FF2B5EF4-FFF2-40B4-BE49-F238E27FC236}">
                <a16:creationId xmlns:a16="http://schemas.microsoft.com/office/drawing/2014/main" id="{21BE1404-2288-BF47-8E36-6C0D6BB1B6C5}"/>
              </a:ext>
            </a:extLst>
          </p:cNvPr>
          <p:cNvPicPr>
            <a:picLocks noChangeAspect="1"/>
          </p:cNvPicPr>
          <p:nvPr/>
        </p:nvPicPr>
        <p:blipFill rotWithShape="1">
          <a:blip r:embed="rId5"/>
          <a:srcRect r="37219"/>
          <a:stretch/>
        </p:blipFill>
        <p:spPr>
          <a:xfrm>
            <a:off x="323527" y="1628800"/>
            <a:ext cx="2834723" cy="2718522"/>
          </a:xfrm>
          <a:prstGeom prst="rect">
            <a:avLst/>
          </a:prstGeom>
        </p:spPr>
      </p:pic>
      <p:sp>
        <p:nvSpPr>
          <p:cNvPr id="8" name="TextBox 7">
            <a:extLst>
              <a:ext uri="{FF2B5EF4-FFF2-40B4-BE49-F238E27FC236}">
                <a16:creationId xmlns:a16="http://schemas.microsoft.com/office/drawing/2014/main" id="{BD9826C2-9E1B-014B-8EF7-EB87650CEC85}"/>
              </a:ext>
            </a:extLst>
          </p:cNvPr>
          <p:cNvSpPr txBox="1"/>
          <p:nvPr/>
        </p:nvSpPr>
        <p:spPr>
          <a:xfrm>
            <a:off x="536342" y="4538008"/>
            <a:ext cx="2377455" cy="1754326"/>
          </a:xfrm>
          <a:prstGeom prst="rect">
            <a:avLst/>
          </a:prstGeom>
          <a:noFill/>
        </p:spPr>
        <p:txBody>
          <a:bodyPr wrap="square" rtlCol="0">
            <a:spAutoFit/>
          </a:bodyPr>
          <a:lstStyle/>
          <a:p>
            <a:r>
              <a:rPr lang="en-PT" dirty="0"/>
              <a:t>Plântulas de arroz inoculadas com uma estirpe bacteriana endofítica (</a:t>
            </a:r>
            <a:r>
              <a:rPr lang="en-GB" i="1" dirty="0"/>
              <a:t>Herbaspirillum seropedicae</a:t>
            </a:r>
            <a:r>
              <a:rPr lang="en-GB" dirty="0"/>
              <a:t>)</a:t>
            </a:r>
            <a:endParaRPr lang="en-PT" dirty="0"/>
          </a:p>
        </p:txBody>
      </p:sp>
    </p:spTree>
    <p:extLst>
      <p:ext uri="{BB962C8B-B14F-4D97-AF65-F5344CB8AC3E}">
        <p14:creationId xmlns:p14="http://schemas.microsoft.com/office/powerpoint/2010/main" val="3240283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726682" y="5721351"/>
            <a:ext cx="1380506" cy="307777"/>
          </a:xfrm>
          <a:prstGeom prst="rect">
            <a:avLst/>
          </a:prstGeom>
          <a:noFill/>
        </p:spPr>
        <p:txBody>
          <a:bodyPr wrap="none" rtlCol="0">
            <a:spAutoFit/>
          </a:bodyPr>
          <a:lstStyle/>
          <a:p>
            <a:r>
              <a:rPr lang="en-GB" sz="1400" dirty="0">
                <a:solidFill>
                  <a:schemeClr val="bg1"/>
                </a:solidFill>
              </a:rPr>
              <a:t>Building blocks</a:t>
            </a:r>
          </a:p>
        </p:txBody>
      </p:sp>
      <p:sp>
        <p:nvSpPr>
          <p:cNvPr id="48" name="Slide Number Placeholder 5">
            <a:extLst>
              <a:ext uri="{FF2B5EF4-FFF2-40B4-BE49-F238E27FC236}">
                <a16:creationId xmlns:a16="http://schemas.microsoft.com/office/drawing/2014/main" id="{45B0B715-CB7A-3241-B2F3-CC6AB8239469}"/>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12</a:t>
            </a:fld>
            <a:endParaRPr lang="en-US" altLang="en-PT" sz="1400"/>
          </a:p>
        </p:txBody>
      </p:sp>
      <p:pic>
        <p:nvPicPr>
          <p:cNvPr id="51" name="Picture 10" descr="WK LOGO Nutriplanta-09.png">
            <a:extLst>
              <a:ext uri="{FF2B5EF4-FFF2-40B4-BE49-F238E27FC236}">
                <a16:creationId xmlns:a16="http://schemas.microsoft.com/office/drawing/2014/main" id="{F1BC0CD9-27A9-2642-9FF9-0608B481F5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63C5C17-DBDA-B64E-B654-32CC457C1611}"/>
              </a:ext>
            </a:extLst>
          </p:cNvPr>
          <p:cNvSpPr txBox="1"/>
          <p:nvPr/>
        </p:nvSpPr>
        <p:spPr>
          <a:xfrm>
            <a:off x="3768563" y="6336268"/>
            <a:ext cx="1762022" cy="369332"/>
          </a:xfrm>
          <a:prstGeom prst="rect">
            <a:avLst/>
          </a:prstGeom>
          <a:noFill/>
        </p:spPr>
        <p:txBody>
          <a:bodyPr wrap="none" rtlCol="0">
            <a:spAutoFit/>
          </a:bodyPr>
          <a:lstStyle/>
          <a:p>
            <a:pPr algn="ctr"/>
            <a:r>
              <a:rPr lang="en-PT" dirty="0"/>
              <a:t>Melo et al 2018</a:t>
            </a:r>
          </a:p>
        </p:txBody>
      </p:sp>
      <p:sp>
        <p:nvSpPr>
          <p:cNvPr id="10" name="TextBox 9">
            <a:extLst>
              <a:ext uri="{FF2B5EF4-FFF2-40B4-BE49-F238E27FC236}">
                <a16:creationId xmlns:a16="http://schemas.microsoft.com/office/drawing/2014/main" id="{2EFB0F46-0269-7543-A95C-5FE43F82FF9E}"/>
              </a:ext>
            </a:extLst>
          </p:cNvPr>
          <p:cNvSpPr txBox="1"/>
          <p:nvPr/>
        </p:nvSpPr>
        <p:spPr>
          <a:xfrm>
            <a:off x="1298251" y="185397"/>
            <a:ext cx="7730951" cy="1138773"/>
          </a:xfrm>
          <a:prstGeom prst="rect">
            <a:avLst/>
          </a:prstGeom>
          <a:noFill/>
        </p:spPr>
        <p:txBody>
          <a:bodyPr wrap="square" rtlCol="0">
            <a:spAutoFit/>
          </a:bodyPr>
          <a:lstStyle/>
          <a:p>
            <a:r>
              <a:rPr lang="en-PT" sz="3400" dirty="0">
                <a:solidFill>
                  <a:srgbClr val="479273"/>
                </a:solidFill>
              </a:rPr>
              <a:t>Exemplo do aumento de solubilização de P</a:t>
            </a:r>
          </a:p>
        </p:txBody>
      </p:sp>
      <p:grpSp>
        <p:nvGrpSpPr>
          <p:cNvPr id="2" name="Group 1">
            <a:extLst>
              <a:ext uri="{FF2B5EF4-FFF2-40B4-BE49-F238E27FC236}">
                <a16:creationId xmlns:a16="http://schemas.microsoft.com/office/drawing/2014/main" id="{28B6C420-A6B7-C340-9CA9-BD1B583D3D66}"/>
              </a:ext>
            </a:extLst>
          </p:cNvPr>
          <p:cNvGrpSpPr/>
          <p:nvPr/>
        </p:nvGrpSpPr>
        <p:grpSpPr>
          <a:xfrm>
            <a:off x="319090" y="1376784"/>
            <a:ext cx="4821073" cy="4279166"/>
            <a:chOff x="7579" y="2780928"/>
            <a:chExt cx="4821073" cy="4279166"/>
          </a:xfrm>
        </p:grpSpPr>
        <p:graphicFrame>
          <p:nvGraphicFramePr>
            <p:cNvPr id="11" name="Chart 10">
              <a:extLst>
                <a:ext uri="{FF2B5EF4-FFF2-40B4-BE49-F238E27FC236}">
                  <a16:creationId xmlns:a16="http://schemas.microsoft.com/office/drawing/2014/main" id="{3DD6CAC6-8A70-CD46-9EF9-B637302CF776}"/>
                </a:ext>
              </a:extLst>
            </p:cNvPr>
            <p:cNvGraphicFramePr>
              <a:graphicFrameLocks/>
            </p:cNvGraphicFramePr>
            <p:nvPr>
              <p:extLst>
                <p:ext uri="{D42A27DB-BD31-4B8C-83A1-F6EECF244321}">
                  <p14:modId xmlns:p14="http://schemas.microsoft.com/office/powerpoint/2010/main" val="3150852209"/>
                </p:ext>
              </p:extLst>
            </p:nvPr>
          </p:nvGraphicFramePr>
          <p:xfrm>
            <a:off x="256652" y="2883382"/>
            <a:ext cx="4572000" cy="4176712"/>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158939F6-BC91-2B42-BB06-F506CC63A6E6}"/>
                </a:ext>
              </a:extLst>
            </p:cNvPr>
            <p:cNvSpPr txBox="1"/>
            <p:nvPr/>
          </p:nvSpPr>
          <p:spPr>
            <a:xfrm rot="16200000">
              <a:off x="-1276737" y="4356149"/>
              <a:ext cx="3076575" cy="276999"/>
            </a:xfrm>
            <a:prstGeom prst="rect">
              <a:avLst/>
            </a:prstGeom>
            <a:noFill/>
          </p:spPr>
          <p:txBody>
            <a:bodyPr wrap="square" rtlCol="0">
              <a:spAutoFit/>
            </a:bodyPr>
            <a:lstStyle/>
            <a:p>
              <a:pPr algn="ctr"/>
              <a:r>
                <a:rPr lang="pt-PT" sz="1200" dirty="0">
                  <a:latin typeface="Arial" panose="020B0604020202020204" pitchFamily="34" charset="0"/>
                  <a:cs typeface="Arial" panose="020B0604020202020204" pitchFamily="34" charset="0"/>
                </a:rPr>
                <a:t>Pi solubilisation (</a:t>
              </a:r>
              <a:r>
                <a:rPr lang="pt-PT" sz="1200" dirty="0">
                  <a:latin typeface="Symbol" panose="05050102010706020507" pitchFamily="18" charset="2"/>
                  <a:cs typeface="Arial" panose="020B0604020202020204" pitchFamily="34" charset="0"/>
                </a:rPr>
                <a:t>m</a:t>
              </a:r>
              <a:r>
                <a:rPr lang="pt-PT" sz="1200" dirty="0">
                  <a:latin typeface="Arial" panose="020B0604020202020204" pitchFamily="34" charset="0"/>
                  <a:cs typeface="Arial" panose="020B0604020202020204" pitchFamily="34" charset="0"/>
                </a:rPr>
                <a:t>g mL</a:t>
              </a:r>
              <a:r>
                <a:rPr lang="pt-PT" sz="1200" baseline="30000" dirty="0">
                  <a:latin typeface="Arial" panose="020B0604020202020204" pitchFamily="34" charset="0"/>
                  <a:cs typeface="Arial" panose="020B0604020202020204" pitchFamily="34" charset="0"/>
                </a:rPr>
                <a:t>-1</a:t>
              </a:r>
              <a:r>
                <a:rPr lang="pt-PT" sz="1200" dirty="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A82C0F7-B3D7-3145-A7C9-09D7A95A9E1A}"/>
                </a:ext>
              </a:extLst>
            </p:cNvPr>
            <p:cNvSpPr txBox="1"/>
            <p:nvPr/>
          </p:nvSpPr>
          <p:spPr>
            <a:xfrm>
              <a:off x="904875" y="5519576"/>
              <a:ext cx="2743200" cy="507831"/>
            </a:xfrm>
            <a:prstGeom prst="rect">
              <a:avLst/>
            </a:prstGeom>
            <a:noFill/>
          </p:spPr>
          <p:txBody>
            <a:bodyPr wrap="square" rtlCol="0">
              <a:spAutoFit/>
            </a:bodyPr>
            <a:lstStyle/>
            <a:p>
              <a:r>
                <a:rPr lang="pt-PT" sz="900" dirty="0">
                  <a:latin typeface="Arial" panose="020B0604020202020204" pitchFamily="34" charset="0"/>
                  <a:cs typeface="Arial" panose="020B0604020202020204" pitchFamily="34" charset="0"/>
                </a:rPr>
                <a:t>Farming system ***</a:t>
              </a:r>
            </a:p>
            <a:p>
              <a:r>
                <a:rPr lang="pt-PT" sz="900" dirty="0">
                  <a:latin typeface="Arial" panose="020B0604020202020204" pitchFamily="34" charset="0"/>
                  <a:cs typeface="Arial" panose="020B0604020202020204" pitchFamily="34" charset="0"/>
                </a:rPr>
                <a:t>Isolate ***</a:t>
              </a:r>
            </a:p>
            <a:p>
              <a:r>
                <a:rPr lang="pt-PT" sz="900" dirty="0">
                  <a:latin typeface="Arial" panose="020B0604020202020204" pitchFamily="34" charset="0"/>
                  <a:cs typeface="Arial" panose="020B0604020202020204" pitchFamily="34" charset="0"/>
                </a:rPr>
                <a:t>Farming system x isolate ***</a:t>
              </a:r>
              <a:endParaRPr lang="en-US" sz="9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E1EC118-394A-C84F-9C40-05EDEFDA45ED}"/>
                </a:ext>
              </a:extLst>
            </p:cNvPr>
            <p:cNvSpPr txBox="1"/>
            <p:nvPr/>
          </p:nvSpPr>
          <p:spPr>
            <a:xfrm>
              <a:off x="2190227" y="4023105"/>
              <a:ext cx="333375" cy="276999"/>
            </a:xfrm>
            <a:prstGeom prst="rect">
              <a:avLst/>
            </a:prstGeom>
            <a:noFill/>
          </p:spPr>
          <p:txBody>
            <a:bodyPr wrap="square" rtlCol="0">
              <a:spAutoFit/>
            </a:bodyPr>
            <a:lstStyle/>
            <a:p>
              <a:pPr algn="ctr"/>
              <a:r>
                <a:rPr lang="pt-PT" sz="1200" dirty="0">
                  <a:latin typeface="Arial" panose="020B0604020202020204" pitchFamily="34" charset="0"/>
                  <a:cs typeface="Arial" panose="020B0604020202020204" pitchFamily="34" charset="0"/>
                </a:rPr>
                <a:t>f</a:t>
              </a:r>
              <a:endParaRPr lang="en-US" sz="12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4C9A6C5-0351-6149-9AA6-BCA0C1A6F774}"/>
                </a:ext>
              </a:extLst>
            </p:cNvPr>
            <p:cNvSpPr txBox="1"/>
            <p:nvPr/>
          </p:nvSpPr>
          <p:spPr>
            <a:xfrm>
              <a:off x="932927" y="2994405"/>
              <a:ext cx="333375" cy="276999"/>
            </a:xfrm>
            <a:prstGeom prst="rect">
              <a:avLst/>
            </a:prstGeom>
            <a:noFill/>
          </p:spPr>
          <p:txBody>
            <a:bodyPr wrap="square" rtlCol="0">
              <a:spAutoFit/>
            </a:bodyPr>
            <a:lstStyle/>
            <a:p>
              <a:pPr algn="ctr"/>
              <a:r>
                <a:rPr lang="pt-PT" sz="1200" dirty="0">
                  <a:latin typeface="Arial" panose="020B0604020202020204" pitchFamily="34" charset="0"/>
                  <a:cs typeface="Arial" panose="020B0604020202020204" pitchFamily="34" charset="0"/>
                </a:rPr>
                <a:t>a</a:t>
              </a:r>
              <a:endParaRPr lang="en-US" sz="12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0C770F9-807A-1C4E-AE50-CB9A616F7900}"/>
                </a:ext>
              </a:extLst>
            </p:cNvPr>
            <p:cNvSpPr txBox="1"/>
            <p:nvPr/>
          </p:nvSpPr>
          <p:spPr>
            <a:xfrm>
              <a:off x="1352027" y="3327780"/>
              <a:ext cx="333375" cy="276999"/>
            </a:xfrm>
            <a:prstGeom prst="rect">
              <a:avLst/>
            </a:prstGeom>
            <a:noFill/>
          </p:spPr>
          <p:txBody>
            <a:bodyPr wrap="square" rtlCol="0">
              <a:spAutoFit/>
            </a:bodyPr>
            <a:lstStyle/>
            <a:p>
              <a:pPr algn="ctr"/>
              <a:r>
                <a:rPr lang="pt-PT" sz="1200" dirty="0">
                  <a:latin typeface="Arial" panose="020B0604020202020204" pitchFamily="34" charset="0"/>
                  <a:cs typeface="Arial" panose="020B0604020202020204" pitchFamily="34" charset="0"/>
                </a:rPr>
                <a:t>d</a:t>
              </a:r>
              <a:endParaRPr lang="en-US" sz="12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CD9D46A-5981-3A49-B9E9-590F92BD124C}"/>
                </a:ext>
              </a:extLst>
            </p:cNvPr>
            <p:cNvSpPr txBox="1"/>
            <p:nvPr/>
          </p:nvSpPr>
          <p:spPr>
            <a:xfrm>
              <a:off x="1771127" y="3432555"/>
              <a:ext cx="333375" cy="276999"/>
            </a:xfrm>
            <a:prstGeom prst="rect">
              <a:avLst/>
            </a:prstGeom>
            <a:noFill/>
          </p:spPr>
          <p:txBody>
            <a:bodyPr wrap="square" rtlCol="0">
              <a:spAutoFit/>
            </a:bodyPr>
            <a:lstStyle/>
            <a:p>
              <a:pPr algn="ctr"/>
              <a:r>
                <a:rPr lang="pt-PT" sz="1200" dirty="0">
                  <a:latin typeface="Arial" panose="020B0604020202020204" pitchFamily="34" charset="0"/>
                  <a:cs typeface="Arial" panose="020B0604020202020204" pitchFamily="34" charset="0"/>
                </a:rPr>
                <a:t>e</a:t>
              </a:r>
              <a:endParaRPr lang="en-US" sz="12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00CA609-4ADD-3C42-8F32-11D674554486}"/>
                </a:ext>
              </a:extLst>
            </p:cNvPr>
            <p:cNvSpPr txBox="1"/>
            <p:nvPr/>
          </p:nvSpPr>
          <p:spPr>
            <a:xfrm>
              <a:off x="2618852" y="3242055"/>
              <a:ext cx="333375" cy="276999"/>
            </a:xfrm>
            <a:prstGeom prst="rect">
              <a:avLst/>
            </a:prstGeom>
            <a:noFill/>
          </p:spPr>
          <p:txBody>
            <a:bodyPr wrap="square" rtlCol="0">
              <a:spAutoFit/>
            </a:bodyPr>
            <a:lstStyle/>
            <a:p>
              <a:pPr algn="ctr"/>
              <a:r>
                <a:rPr lang="pt-PT" sz="1200" dirty="0">
                  <a:latin typeface="Arial" panose="020B0604020202020204" pitchFamily="34" charset="0"/>
                  <a:cs typeface="Arial" panose="020B0604020202020204" pitchFamily="34" charset="0"/>
                </a:rPr>
                <a:t>b</a:t>
              </a:r>
              <a:endParaRPr lang="en-US" sz="12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C1BA223-B18F-4A42-9232-8D7587B72817}"/>
                </a:ext>
              </a:extLst>
            </p:cNvPr>
            <p:cNvSpPr txBox="1"/>
            <p:nvPr/>
          </p:nvSpPr>
          <p:spPr>
            <a:xfrm>
              <a:off x="3047477" y="3280155"/>
              <a:ext cx="333375" cy="276999"/>
            </a:xfrm>
            <a:prstGeom prst="rect">
              <a:avLst/>
            </a:prstGeom>
            <a:noFill/>
          </p:spPr>
          <p:txBody>
            <a:bodyPr wrap="square" rtlCol="0">
              <a:spAutoFit/>
            </a:bodyPr>
            <a:lstStyle/>
            <a:p>
              <a:pPr algn="ctr"/>
              <a:r>
                <a:rPr lang="pt-PT" sz="1200" dirty="0">
                  <a:latin typeface="Arial" panose="020B0604020202020204" pitchFamily="34" charset="0"/>
                  <a:cs typeface="Arial" panose="020B0604020202020204" pitchFamily="34" charset="0"/>
                </a:rPr>
                <a:t>c</a:t>
              </a:r>
              <a:endParaRPr lang="en-US" sz="12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6D1320A-4BCA-2D4E-820B-4234A7E5140E}"/>
                </a:ext>
              </a:extLst>
            </p:cNvPr>
            <p:cNvSpPr txBox="1"/>
            <p:nvPr/>
          </p:nvSpPr>
          <p:spPr>
            <a:xfrm>
              <a:off x="3457052" y="3442080"/>
              <a:ext cx="333375" cy="276999"/>
            </a:xfrm>
            <a:prstGeom prst="rect">
              <a:avLst/>
            </a:prstGeom>
            <a:noFill/>
          </p:spPr>
          <p:txBody>
            <a:bodyPr wrap="square" rtlCol="0">
              <a:spAutoFit/>
            </a:bodyPr>
            <a:lstStyle/>
            <a:p>
              <a:pPr algn="ctr"/>
              <a:r>
                <a:rPr lang="pt-PT" sz="1200" dirty="0">
                  <a:latin typeface="Arial" panose="020B0604020202020204" pitchFamily="34" charset="0"/>
                  <a:cs typeface="Arial" panose="020B0604020202020204" pitchFamily="34" charset="0"/>
                </a:rPr>
                <a:t>e</a:t>
              </a:r>
              <a:endParaRPr lang="en-US" sz="12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EA7476A-6172-2F4B-BBEF-DE7FDA7CDFC1}"/>
                </a:ext>
              </a:extLst>
            </p:cNvPr>
            <p:cNvSpPr txBox="1"/>
            <p:nvPr/>
          </p:nvSpPr>
          <p:spPr>
            <a:xfrm>
              <a:off x="3876152" y="5326461"/>
              <a:ext cx="333375" cy="276999"/>
            </a:xfrm>
            <a:prstGeom prst="rect">
              <a:avLst/>
            </a:prstGeom>
            <a:noFill/>
          </p:spPr>
          <p:txBody>
            <a:bodyPr wrap="square" rtlCol="0">
              <a:spAutoFit/>
            </a:bodyPr>
            <a:lstStyle/>
            <a:p>
              <a:pPr algn="ctr"/>
              <a:r>
                <a:rPr lang="pt-PT" sz="1200" dirty="0">
                  <a:latin typeface="Arial" panose="020B0604020202020204" pitchFamily="34" charset="0"/>
                  <a:cs typeface="Arial" panose="020B0604020202020204" pitchFamily="34" charset="0"/>
                </a:rPr>
                <a:t>g</a:t>
              </a:r>
              <a:endParaRPr lang="en-US" sz="12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F81B030-570D-4544-8123-15B5F3A59AD8}"/>
                </a:ext>
              </a:extLst>
            </p:cNvPr>
            <p:cNvSpPr txBox="1"/>
            <p:nvPr/>
          </p:nvSpPr>
          <p:spPr>
            <a:xfrm>
              <a:off x="4314302" y="5499480"/>
              <a:ext cx="333375" cy="276999"/>
            </a:xfrm>
            <a:prstGeom prst="rect">
              <a:avLst/>
            </a:prstGeom>
            <a:noFill/>
          </p:spPr>
          <p:txBody>
            <a:bodyPr wrap="square" rtlCol="0">
              <a:spAutoFit/>
            </a:bodyPr>
            <a:lstStyle/>
            <a:p>
              <a:pPr algn="ctr"/>
              <a:r>
                <a:rPr lang="pt-PT" sz="1200" dirty="0">
                  <a:latin typeface="Arial" panose="020B0604020202020204" pitchFamily="34" charset="0"/>
                  <a:cs typeface="Arial" panose="020B0604020202020204" pitchFamily="34" charset="0"/>
                </a:rPr>
                <a:t>h</a:t>
              </a:r>
              <a:endParaRPr lang="en-US" sz="12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F2452CE-27F3-CC43-A2AE-8407F5C7DB4B}"/>
                </a:ext>
              </a:extLst>
            </p:cNvPr>
            <p:cNvSpPr txBox="1"/>
            <p:nvPr/>
          </p:nvSpPr>
          <p:spPr>
            <a:xfrm>
              <a:off x="7579" y="2780928"/>
              <a:ext cx="333375" cy="276999"/>
            </a:xfrm>
            <a:prstGeom prst="rect">
              <a:avLst/>
            </a:prstGeom>
            <a:noFill/>
          </p:spPr>
          <p:txBody>
            <a:bodyPr wrap="square" rtlCol="0">
              <a:spAutoFit/>
            </a:bodyPr>
            <a:lstStyle/>
            <a:p>
              <a:pPr algn="ctr"/>
              <a:r>
                <a:rPr lang="pt-PT" sz="1200">
                  <a:latin typeface="Arial" panose="020B0604020202020204" pitchFamily="34" charset="0"/>
                  <a:cs typeface="Arial" panose="020B0604020202020204" pitchFamily="34" charset="0"/>
                </a:rPr>
                <a:t>b)</a:t>
              </a:r>
              <a:endParaRPr lang="en-US" sz="1200" dirty="0">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20F608C9-A025-0F46-AB19-1270B4F432AB}"/>
              </a:ext>
            </a:extLst>
          </p:cNvPr>
          <p:cNvGrpSpPr/>
          <p:nvPr/>
        </p:nvGrpSpPr>
        <p:grpSpPr>
          <a:xfrm>
            <a:off x="1834825" y="1086952"/>
            <a:ext cx="6769623" cy="5150360"/>
            <a:chOff x="5429077" y="1732045"/>
            <a:chExt cx="4990946" cy="3065107"/>
          </a:xfrm>
        </p:grpSpPr>
        <p:graphicFrame>
          <p:nvGraphicFramePr>
            <p:cNvPr id="38" name="Chart 37">
              <a:extLst>
                <a:ext uri="{FF2B5EF4-FFF2-40B4-BE49-F238E27FC236}">
                  <a16:creationId xmlns:a16="http://schemas.microsoft.com/office/drawing/2014/main" id="{5431955B-CDD0-F645-BC13-0689D2A3C613}"/>
                </a:ext>
              </a:extLst>
            </p:cNvPr>
            <p:cNvGraphicFramePr>
              <a:graphicFrameLocks/>
            </p:cNvGraphicFramePr>
            <p:nvPr>
              <p:extLst>
                <p:ext uri="{D42A27DB-BD31-4B8C-83A1-F6EECF244321}">
                  <p14:modId xmlns:p14="http://schemas.microsoft.com/office/powerpoint/2010/main" val="3247008264"/>
                </p:ext>
              </p:extLst>
            </p:nvPr>
          </p:nvGraphicFramePr>
          <p:xfrm>
            <a:off x="5848023" y="1732045"/>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39" name="TextBox 38">
              <a:extLst>
                <a:ext uri="{FF2B5EF4-FFF2-40B4-BE49-F238E27FC236}">
                  <a16:creationId xmlns:a16="http://schemas.microsoft.com/office/drawing/2014/main" id="{9C0C43C1-EC23-1347-B18B-783153106D53}"/>
                </a:ext>
              </a:extLst>
            </p:cNvPr>
            <p:cNvSpPr txBox="1"/>
            <p:nvPr/>
          </p:nvSpPr>
          <p:spPr>
            <a:xfrm rot="16200000">
              <a:off x="4393993" y="2863053"/>
              <a:ext cx="2531834" cy="461665"/>
            </a:xfrm>
            <a:prstGeom prst="rect">
              <a:avLst/>
            </a:prstGeom>
            <a:noFill/>
          </p:spPr>
          <p:txBody>
            <a:bodyPr wrap="square" rtlCol="0">
              <a:spAutoFit/>
            </a:bodyPr>
            <a:lstStyle/>
            <a:p>
              <a:pPr algn="ctr"/>
              <a:r>
                <a:rPr lang="pt-PT" sz="1200" dirty="0">
                  <a:latin typeface="Arial" panose="020B0604020202020204" pitchFamily="34" charset="0"/>
                  <a:cs typeface="Arial" panose="020B0604020202020204" pitchFamily="34" charset="0"/>
                </a:rPr>
                <a:t>Effect of co-culture on </a:t>
              </a:r>
            </a:p>
            <a:p>
              <a:pPr algn="ctr"/>
              <a:r>
                <a:rPr lang="pt-PT" sz="1200" dirty="0">
                  <a:latin typeface="Arial" panose="020B0604020202020204" pitchFamily="34" charset="0"/>
                  <a:cs typeface="Arial" panose="020B0604020202020204" pitchFamily="34" charset="0"/>
                </a:rPr>
                <a:t>Pi solubilisation</a:t>
              </a:r>
              <a:endParaRPr lang="en-US" sz="1200" dirty="0">
                <a:latin typeface="Arial" panose="020B0604020202020204" pitchFamily="34" charset="0"/>
                <a:cs typeface="Arial" panose="020B0604020202020204" pitchFamily="34" charset="0"/>
              </a:endParaRPr>
            </a:p>
          </p:txBody>
        </p:sp>
        <p:cxnSp>
          <p:nvCxnSpPr>
            <p:cNvPr id="50" name="Straight Connector 49">
              <a:extLst>
                <a:ext uri="{FF2B5EF4-FFF2-40B4-BE49-F238E27FC236}">
                  <a16:creationId xmlns:a16="http://schemas.microsoft.com/office/drawing/2014/main" id="{A670C97E-DBC7-E741-9A10-E9A1CF6EA4AC}"/>
                </a:ext>
              </a:extLst>
            </p:cNvPr>
            <p:cNvCxnSpPr/>
            <p:nvPr/>
          </p:nvCxnSpPr>
          <p:spPr>
            <a:xfrm>
              <a:off x="8017780" y="1874411"/>
              <a:ext cx="0" cy="242316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44538D5-2BDC-3048-AA11-29D830A955A0}"/>
                </a:ext>
              </a:extLst>
            </p:cNvPr>
            <p:cNvCxnSpPr/>
            <p:nvPr/>
          </p:nvCxnSpPr>
          <p:spPr>
            <a:xfrm>
              <a:off x="6798580" y="1871007"/>
              <a:ext cx="0" cy="242316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93FD02D-682A-BC4A-AF5E-B2597A1E1801}"/>
                </a:ext>
              </a:extLst>
            </p:cNvPr>
            <p:cNvSpPr txBox="1"/>
            <p:nvPr/>
          </p:nvSpPr>
          <p:spPr>
            <a:xfrm>
              <a:off x="6157012" y="4486385"/>
              <a:ext cx="1135529" cy="307777"/>
            </a:xfrm>
            <a:prstGeom prst="rect">
              <a:avLst/>
            </a:prstGeom>
            <a:noFill/>
          </p:spPr>
          <p:txBody>
            <a:bodyPr wrap="square" rtlCol="0">
              <a:spAutoFit/>
            </a:bodyPr>
            <a:lstStyle/>
            <a:p>
              <a:pPr algn="ctr"/>
              <a:r>
                <a:rPr lang="pt-PT" sz="1400" dirty="0">
                  <a:latin typeface="Arial" panose="020B0604020202020204" pitchFamily="34" charset="0"/>
                  <a:cs typeface="Arial" panose="020B0604020202020204" pitchFamily="34" charset="0"/>
                </a:rPr>
                <a:t>Group 1</a:t>
              </a:r>
              <a:endParaRPr lang="en-US" sz="1400" dirty="0">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676B2865-9ED7-C646-BE65-E5C975B79497}"/>
                </a:ext>
              </a:extLst>
            </p:cNvPr>
            <p:cNvSpPr txBox="1"/>
            <p:nvPr/>
          </p:nvSpPr>
          <p:spPr>
            <a:xfrm>
              <a:off x="7515335" y="4489375"/>
              <a:ext cx="1135529" cy="307777"/>
            </a:xfrm>
            <a:prstGeom prst="rect">
              <a:avLst/>
            </a:prstGeom>
            <a:noFill/>
          </p:spPr>
          <p:txBody>
            <a:bodyPr wrap="square" rtlCol="0">
              <a:spAutoFit/>
            </a:bodyPr>
            <a:lstStyle/>
            <a:p>
              <a:pPr algn="ctr"/>
              <a:r>
                <a:rPr lang="pt-PT" sz="1400" dirty="0">
                  <a:latin typeface="Arial" panose="020B0604020202020204" pitchFamily="34" charset="0"/>
                  <a:cs typeface="Arial" panose="020B0604020202020204" pitchFamily="34" charset="0"/>
                </a:rPr>
                <a:t>Group 2</a:t>
              </a:r>
              <a:endParaRPr lang="en-US" sz="1400"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131DBF38-FFE8-794E-A833-5573D2F4AC66}"/>
                </a:ext>
              </a:extLst>
            </p:cNvPr>
            <p:cNvSpPr txBox="1"/>
            <p:nvPr/>
          </p:nvSpPr>
          <p:spPr>
            <a:xfrm>
              <a:off x="9019853" y="4485729"/>
              <a:ext cx="1135529" cy="307777"/>
            </a:xfrm>
            <a:prstGeom prst="rect">
              <a:avLst/>
            </a:prstGeom>
            <a:noFill/>
          </p:spPr>
          <p:txBody>
            <a:bodyPr wrap="square" rtlCol="0">
              <a:spAutoFit/>
            </a:bodyPr>
            <a:lstStyle/>
            <a:p>
              <a:pPr algn="ctr"/>
              <a:r>
                <a:rPr lang="pt-PT" sz="1400" dirty="0">
                  <a:latin typeface="Arial" panose="020B0604020202020204" pitchFamily="34" charset="0"/>
                  <a:cs typeface="Arial" panose="020B0604020202020204" pitchFamily="34" charset="0"/>
                </a:rPr>
                <a:t>Group 3</a:t>
              </a:r>
              <a:endParaRPr lang="en-US" sz="1400" dirty="0">
                <a:latin typeface="Arial" panose="020B0604020202020204" pitchFamily="34" charset="0"/>
                <a:cs typeface="Arial" panose="020B0604020202020204" pitchFamily="34" charset="0"/>
              </a:endParaRPr>
            </a:p>
          </p:txBody>
        </p:sp>
        <p:cxnSp>
          <p:nvCxnSpPr>
            <p:cNvPr id="56" name="Straight Connector 55">
              <a:extLst>
                <a:ext uri="{FF2B5EF4-FFF2-40B4-BE49-F238E27FC236}">
                  <a16:creationId xmlns:a16="http://schemas.microsoft.com/office/drawing/2014/main" id="{E4D61FAE-3301-F141-BB43-F9A6CDC0A863}"/>
                </a:ext>
              </a:extLst>
            </p:cNvPr>
            <p:cNvCxnSpPr/>
            <p:nvPr/>
          </p:nvCxnSpPr>
          <p:spPr>
            <a:xfrm flipV="1">
              <a:off x="6128275" y="3850733"/>
              <a:ext cx="4107171" cy="243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8715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726682" y="5721351"/>
            <a:ext cx="1380506" cy="307777"/>
          </a:xfrm>
          <a:prstGeom prst="rect">
            <a:avLst/>
          </a:prstGeom>
          <a:noFill/>
        </p:spPr>
        <p:txBody>
          <a:bodyPr wrap="none" rtlCol="0">
            <a:spAutoFit/>
          </a:bodyPr>
          <a:lstStyle/>
          <a:p>
            <a:r>
              <a:rPr lang="en-GB" sz="1400" dirty="0">
                <a:solidFill>
                  <a:schemeClr val="bg1"/>
                </a:solidFill>
              </a:rPr>
              <a:t>Building blocks</a:t>
            </a:r>
          </a:p>
        </p:txBody>
      </p:sp>
      <p:sp>
        <p:nvSpPr>
          <p:cNvPr id="48" name="Slide Number Placeholder 5">
            <a:extLst>
              <a:ext uri="{FF2B5EF4-FFF2-40B4-BE49-F238E27FC236}">
                <a16:creationId xmlns:a16="http://schemas.microsoft.com/office/drawing/2014/main" id="{45B0B715-CB7A-3241-B2F3-CC6AB8239469}"/>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13</a:t>
            </a:fld>
            <a:endParaRPr lang="en-US" altLang="en-PT" sz="1400"/>
          </a:p>
        </p:txBody>
      </p:sp>
      <p:pic>
        <p:nvPicPr>
          <p:cNvPr id="4" name="Picture 3">
            <a:extLst>
              <a:ext uri="{FF2B5EF4-FFF2-40B4-BE49-F238E27FC236}">
                <a16:creationId xmlns:a16="http://schemas.microsoft.com/office/drawing/2014/main" id="{B9F5C5D0-601A-8A4E-BE05-C7E4DD805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2736"/>
            <a:ext cx="9144000" cy="5143500"/>
          </a:xfrm>
          <a:prstGeom prst="rect">
            <a:avLst/>
          </a:prstGeom>
        </p:spPr>
      </p:pic>
      <p:pic>
        <p:nvPicPr>
          <p:cNvPr id="51" name="Picture 10" descr="WK LOGO Nutriplanta-09.png">
            <a:extLst>
              <a:ext uri="{FF2B5EF4-FFF2-40B4-BE49-F238E27FC236}">
                <a16:creationId xmlns:a16="http://schemas.microsoft.com/office/drawing/2014/main" id="{F1BC0CD9-27A9-2642-9FF9-0608B481F5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63C5C17-DBDA-B64E-B654-32CC457C1611}"/>
              </a:ext>
            </a:extLst>
          </p:cNvPr>
          <p:cNvSpPr txBox="1"/>
          <p:nvPr/>
        </p:nvSpPr>
        <p:spPr>
          <a:xfrm>
            <a:off x="3287033" y="6453336"/>
            <a:ext cx="2569934" cy="369332"/>
          </a:xfrm>
          <a:prstGeom prst="rect">
            <a:avLst/>
          </a:prstGeom>
          <a:noFill/>
        </p:spPr>
        <p:txBody>
          <a:bodyPr wrap="none" rtlCol="0">
            <a:spAutoFit/>
          </a:bodyPr>
          <a:lstStyle/>
          <a:p>
            <a:r>
              <a:rPr lang="en-PT" dirty="0"/>
              <a:t>Basílio et al, submetido</a:t>
            </a:r>
          </a:p>
        </p:txBody>
      </p:sp>
      <p:sp>
        <p:nvSpPr>
          <p:cNvPr id="2" name="TextBox 1">
            <a:extLst>
              <a:ext uri="{FF2B5EF4-FFF2-40B4-BE49-F238E27FC236}">
                <a16:creationId xmlns:a16="http://schemas.microsoft.com/office/drawing/2014/main" id="{DDCBE26F-81D2-834F-8F58-31933E5798C0}"/>
              </a:ext>
            </a:extLst>
          </p:cNvPr>
          <p:cNvSpPr txBox="1"/>
          <p:nvPr/>
        </p:nvSpPr>
        <p:spPr>
          <a:xfrm>
            <a:off x="1233488" y="426730"/>
            <a:ext cx="7685088" cy="553998"/>
          </a:xfrm>
          <a:prstGeom prst="rect">
            <a:avLst/>
          </a:prstGeom>
          <a:noFill/>
        </p:spPr>
        <p:txBody>
          <a:bodyPr wrap="square" rtlCol="0">
            <a:spAutoFit/>
          </a:bodyPr>
          <a:lstStyle/>
          <a:p>
            <a:r>
              <a:rPr lang="en-PT" sz="3000" dirty="0">
                <a:solidFill>
                  <a:srgbClr val="479273"/>
                </a:solidFill>
              </a:rPr>
              <a:t>Exemplo dos biofertilizantes na gestão do P</a:t>
            </a:r>
          </a:p>
        </p:txBody>
      </p:sp>
    </p:spTree>
    <p:extLst>
      <p:ext uri="{BB962C8B-B14F-4D97-AF65-F5344CB8AC3E}">
        <p14:creationId xmlns:p14="http://schemas.microsoft.com/office/powerpoint/2010/main" val="1183715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A231715D-DA7D-481E-8B34-80A430B49D1A}"/>
              </a:ext>
            </a:extLst>
          </p:cNvPr>
          <p:cNvSpPr txBox="1"/>
          <p:nvPr/>
        </p:nvSpPr>
        <p:spPr>
          <a:xfrm>
            <a:off x="135793" y="1628632"/>
            <a:ext cx="3958710" cy="1569660"/>
          </a:xfrm>
          <a:prstGeom prst="rect">
            <a:avLst/>
          </a:prstGeom>
          <a:noFill/>
        </p:spPr>
        <p:txBody>
          <a:bodyPr wrap="square" rtlCol="0">
            <a:spAutoFit/>
          </a:bodyPr>
          <a:lstStyle/>
          <a:p>
            <a:pPr algn="ctr"/>
            <a:r>
              <a:rPr lang="en-GB" sz="3200" b="1" dirty="0"/>
              <a:t>Increase crop productivity</a:t>
            </a:r>
          </a:p>
          <a:p>
            <a:pPr algn="ctr"/>
            <a:endParaRPr lang="en-GB" sz="3200" b="1" dirty="0"/>
          </a:p>
        </p:txBody>
      </p:sp>
      <p:sp>
        <p:nvSpPr>
          <p:cNvPr id="7" name="CaixaDeTexto 6">
            <a:extLst>
              <a:ext uri="{FF2B5EF4-FFF2-40B4-BE49-F238E27FC236}">
                <a16:creationId xmlns:a16="http://schemas.microsoft.com/office/drawing/2014/main" id="{BF726605-D60E-4D13-A4AB-A4EFC2C396A9}"/>
              </a:ext>
            </a:extLst>
          </p:cNvPr>
          <p:cNvSpPr txBox="1"/>
          <p:nvPr/>
        </p:nvSpPr>
        <p:spPr>
          <a:xfrm>
            <a:off x="5089052" y="1481237"/>
            <a:ext cx="3958710" cy="2062103"/>
          </a:xfrm>
          <a:prstGeom prst="rect">
            <a:avLst/>
          </a:prstGeom>
          <a:noFill/>
        </p:spPr>
        <p:txBody>
          <a:bodyPr wrap="square" rtlCol="0">
            <a:spAutoFit/>
          </a:bodyPr>
          <a:lstStyle/>
          <a:p>
            <a:pPr algn="ctr"/>
            <a:r>
              <a:rPr lang="en-GB" sz="3200" b="1" dirty="0"/>
              <a:t>Reduction in the amount of synthetic fertilizers </a:t>
            </a:r>
          </a:p>
          <a:p>
            <a:pPr algn="ctr"/>
            <a:endParaRPr lang="en-GB" sz="3200" b="1" dirty="0"/>
          </a:p>
        </p:txBody>
      </p:sp>
      <p:sp>
        <p:nvSpPr>
          <p:cNvPr id="8" name="CaixaDeTexto 7">
            <a:extLst>
              <a:ext uri="{FF2B5EF4-FFF2-40B4-BE49-F238E27FC236}">
                <a16:creationId xmlns:a16="http://schemas.microsoft.com/office/drawing/2014/main" id="{75337661-9EA0-4917-B179-3EF73CEEF62A}"/>
              </a:ext>
            </a:extLst>
          </p:cNvPr>
          <p:cNvSpPr txBox="1"/>
          <p:nvPr/>
        </p:nvSpPr>
        <p:spPr>
          <a:xfrm>
            <a:off x="4103845" y="286036"/>
            <a:ext cx="841631" cy="6709529"/>
          </a:xfrm>
          <a:prstGeom prst="rect">
            <a:avLst/>
          </a:prstGeom>
          <a:noFill/>
        </p:spPr>
        <p:txBody>
          <a:bodyPr wrap="square" rtlCol="0">
            <a:spAutoFit/>
          </a:bodyPr>
          <a:lstStyle/>
          <a:p>
            <a:pPr algn="ctr"/>
            <a:r>
              <a:rPr lang="en-GB" sz="19900" b="1" dirty="0">
                <a:solidFill>
                  <a:schemeClr val="accent1"/>
                </a:solidFill>
              </a:rPr>
              <a:t>+</a:t>
            </a:r>
          </a:p>
          <a:p>
            <a:pPr algn="ctr"/>
            <a:endParaRPr lang="en-GB" sz="3200" b="1" dirty="0">
              <a:solidFill>
                <a:schemeClr val="accent1"/>
              </a:solidFill>
            </a:endParaRPr>
          </a:p>
        </p:txBody>
      </p:sp>
      <p:pic>
        <p:nvPicPr>
          <p:cNvPr id="22" name="Picture 6" descr="Resultado de imagem para earth thumbs up cartoon">
            <a:extLst>
              <a:ext uri="{FF2B5EF4-FFF2-40B4-BE49-F238E27FC236}">
                <a16:creationId xmlns:a16="http://schemas.microsoft.com/office/drawing/2014/main" id="{FEFFCA25-6B19-4002-B23D-F20C69F7069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279725" y="3510999"/>
            <a:ext cx="2918460" cy="301434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63167E14-7F91-4B49-AD8D-32DC596314CC}"/>
              </a:ext>
            </a:extLst>
          </p:cNvPr>
          <p:cNvSpPr/>
          <p:nvPr/>
        </p:nvSpPr>
        <p:spPr>
          <a:xfrm>
            <a:off x="2115148" y="4914219"/>
            <a:ext cx="6391493" cy="1200329"/>
          </a:xfrm>
          <a:prstGeom prst="rect">
            <a:avLst/>
          </a:prstGeom>
        </p:spPr>
        <p:txBody>
          <a:bodyPr wrap="none">
            <a:spAutoFit/>
          </a:bodyPr>
          <a:lstStyle/>
          <a:p>
            <a:pPr algn="ctr"/>
            <a:r>
              <a:rPr lang="en-GB" sz="3600" b="1" dirty="0">
                <a:solidFill>
                  <a:srgbClr val="00B050"/>
                </a:solidFill>
              </a:rPr>
              <a:t> </a:t>
            </a:r>
            <a:r>
              <a:rPr lang="en-GB" sz="3600" b="1" dirty="0">
                <a:solidFill>
                  <a:srgbClr val="479273"/>
                </a:solidFill>
              </a:rPr>
              <a:t>Reduction of the Ecological</a:t>
            </a:r>
          </a:p>
          <a:p>
            <a:pPr algn="ctr"/>
            <a:r>
              <a:rPr lang="en-GB" sz="3600" b="1" dirty="0">
                <a:solidFill>
                  <a:srgbClr val="479273"/>
                </a:solidFill>
              </a:rPr>
              <a:t> Footprint</a:t>
            </a:r>
            <a:endParaRPr lang="en-GB" sz="3600" dirty="0">
              <a:solidFill>
                <a:srgbClr val="479273"/>
              </a:solidFill>
            </a:endParaRPr>
          </a:p>
        </p:txBody>
      </p:sp>
      <p:grpSp>
        <p:nvGrpSpPr>
          <p:cNvPr id="18" name="Grupo 17">
            <a:extLst>
              <a:ext uri="{FF2B5EF4-FFF2-40B4-BE49-F238E27FC236}">
                <a16:creationId xmlns:a16="http://schemas.microsoft.com/office/drawing/2014/main" id="{B6DDA978-DBA6-4BB7-A3B0-1C89A5454482}"/>
              </a:ext>
            </a:extLst>
          </p:cNvPr>
          <p:cNvGrpSpPr/>
          <p:nvPr/>
        </p:nvGrpSpPr>
        <p:grpSpPr>
          <a:xfrm>
            <a:off x="2944581" y="3045205"/>
            <a:ext cx="3254838" cy="1679939"/>
            <a:chOff x="3926108" y="2852818"/>
            <a:chExt cx="4339784" cy="1679939"/>
          </a:xfrm>
        </p:grpSpPr>
        <p:sp>
          <p:nvSpPr>
            <p:cNvPr id="17" name="Seta: Para Baixo 16">
              <a:extLst>
                <a:ext uri="{FF2B5EF4-FFF2-40B4-BE49-F238E27FC236}">
                  <a16:creationId xmlns:a16="http://schemas.microsoft.com/office/drawing/2014/main" id="{9AE3153A-8775-4161-BC43-FE0C3C32086C}"/>
                </a:ext>
              </a:extLst>
            </p:cNvPr>
            <p:cNvSpPr/>
            <p:nvPr/>
          </p:nvSpPr>
          <p:spPr>
            <a:xfrm>
              <a:off x="5753052" y="3425040"/>
              <a:ext cx="609903" cy="1107717"/>
            </a:xfrm>
            <a:prstGeom prst="downArrow">
              <a:avLst/>
            </a:prstGeom>
            <a:solidFill>
              <a:schemeClr val="accent1"/>
            </a:solidFill>
            <a:ln>
              <a:solidFill>
                <a:schemeClr val="accent1"/>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1" name="Parêntese esquerdo 10">
              <a:extLst>
                <a:ext uri="{FF2B5EF4-FFF2-40B4-BE49-F238E27FC236}">
                  <a16:creationId xmlns:a16="http://schemas.microsoft.com/office/drawing/2014/main" id="{E3169877-A436-4AAE-8CED-49F6F6C798BD}"/>
                </a:ext>
              </a:extLst>
            </p:cNvPr>
            <p:cNvSpPr/>
            <p:nvPr/>
          </p:nvSpPr>
          <p:spPr>
            <a:xfrm rot="16200000">
              <a:off x="5842781" y="936145"/>
              <a:ext cx="506437" cy="4339784"/>
            </a:xfrm>
            <a:prstGeom prst="leftBracket">
              <a:avLst/>
            </a:prstGeom>
            <a:ln w="1079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2" name="TextBox 1">
            <a:extLst>
              <a:ext uri="{FF2B5EF4-FFF2-40B4-BE49-F238E27FC236}">
                <a16:creationId xmlns:a16="http://schemas.microsoft.com/office/drawing/2014/main" id="{09386FD9-8475-E440-9E0C-1AAE41E4DDCD}"/>
              </a:ext>
            </a:extLst>
          </p:cNvPr>
          <p:cNvSpPr txBox="1"/>
          <p:nvPr/>
        </p:nvSpPr>
        <p:spPr>
          <a:xfrm>
            <a:off x="2915816" y="229450"/>
            <a:ext cx="3257623" cy="769441"/>
          </a:xfrm>
          <a:prstGeom prst="rect">
            <a:avLst/>
          </a:prstGeom>
          <a:noFill/>
        </p:spPr>
        <p:txBody>
          <a:bodyPr wrap="none" rtlCol="0">
            <a:spAutoFit/>
          </a:bodyPr>
          <a:lstStyle/>
          <a:p>
            <a:r>
              <a:rPr lang="en-PT" sz="4400" dirty="0">
                <a:solidFill>
                  <a:srgbClr val="479273"/>
                </a:solidFill>
              </a:rPr>
              <a:t>Biofertilizers</a:t>
            </a:r>
          </a:p>
        </p:txBody>
      </p:sp>
      <p:pic>
        <p:nvPicPr>
          <p:cNvPr id="13" name="Picture 10" descr="WK LOGO Nutriplanta-09.png">
            <a:extLst>
              <a:ext uri="{FF2B5EF4-FFF2-40B4-BE49-F238E27FC236}">
                <a16:creationId xmlns:a16="http://schemas.microsoft.com/office/drawing/2014/main" id="{7893FFF4-9B35-814C-96C8-65342FCCF9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a:extLst>
              <a:ext uri="{FF2B5EF4-FFF2-40B4-BE49-F238E27FC236}">
                <a16:creationId xmlns:a16="http://schemas.microsoft.com/office/drawing/2014/main" id="{8F4AD439-E29A-7F46-9375-CE204FC515CE}"/>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14</a:t>
            </a:fld>
            <a:endParaRPr lang="en-US" altLang="en-PT" sz="1400"/>
          </a:p>
        </p:txBody>
      </p:sp>
    </p:spTree>
    <p:extLst>
      <p:ext uri="{BB962C8B-B14F-4D97-AF65-F5344CB8AC3E}">
        <p14:creationId xmlns:p14="http://schemas.microsoft.com/office/powerpoint/2010/main" val="4092000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404664"/>
            <a:ext cx="7906072" cy="936625"/>
          </a:xfrm>
        </p:spPr>
        <p:txBody>
          <a:body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1800" b="1" dirty="0">
              <a:solidFill>
                <a:srgbClr val="479273"/>
              </a:solidFill>
              <a:cs typeface="+mn-cs"/>
            </a:endParaRPr>
          </a:p>
          <a:p>
            <a:pPr marL="0" indent="0">
              <a:lnSpc>
                <a:spcPct val="150000"/>
              </a:lnSpc>
              <a:buFont typeface="Arial" charset="0"/>
              <a:buNone/>
              <a:defRPr/>
            </a:pPr>
            <a:r>
              <a:rPr lang="pt-PT" sz="1800" b="1" dirty="0">
                <a:solidFill>
                  <a:srgbClr val="479273"/>
                </a:solidFill>
                <a:cs typeface="+mn-cs"/>
              </a:rPr>
              <a:t>	</a:t>
            </a:r>
            <a:r>
              <a:rPr lang="pt-PT" sz="2800" b="1" dirty="0">
                <a:solidFill>
                  <a:srgbClr val="479273"/>
                </a:solidFill>
                <a:cs typeface="+mn-cs"/>
              </a:rPr>
              <a:t>Delineamento experimental</a:t>
            </a:r>
          </a:p>
        </p:txBody>
      </p:sp>
      <p:pic>
        <p:nvPicPr>
          <p:cNvPr id="20483"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 name="Table 5">
            <a:extLst>
              <a:ext uri="{FF2B5EF4-FFF2-40B4-BE49-F238E27FC236}">
                <a16:creationId xmlns:a16="http://schemas.microsoft.com/office/drawing/2014/main" id="{F3AAA277-86DB-F84A-8B57-5B1F72D9B76B}"/>
              </a:ext>
            </a:extLst>
          </p:cNvPr>
          <p:cNvGraphicFramePr>
            <a:graphicFrameLocks noGrp="1"/>
          </p:cNvGraphicFramePr>
          <p:nvPr>
            <p:extLst>
              <p:ext uri="{D42A27DB-BD31-4B8C-83A1-F6EECF244321}">
                <p14:modId xmlns:p14="http://schemas.microsoft.com/office/powerpoint/2010/main" val="1261554151"/>
              </p:ext>
            </p:extLst>
          </p:nvPr>
        </p:nvGraphicFramePr>
        <p:xfrm>
          <a:off x="1043607" y="1956248"/>
          <a:ext cx="7056783" cy="2624880"/>
        </p:xfrm>
        <a:graphic>
          <a:graphicData uri="http://schemas.openxmlformats.org/drawingml/2006/table">
            <a:tbl>
              <a:tblPr firstRow="1" bandRow="1">
                <a:tableStyleId>{EB344D84-9AFB-497E-A393-DC336BA19D2E}</a:tableStyleId>
              </a:tblPr>
              <a:tblGrid>
                <a:gridCol w="2352261">
                  <a:extLst>
                    <a:ext uri="{9D8B030D-6E8A-4147-A177-3AD203B41FA5}">
                      <a16:colId xmlns:a16="http://schemas.microsoft.com/office/drawing/2014/main" val="4003763801"/>
                    </a:ext>
                  </a:extLst>
                </a:gridCol>
                <a:gridCol w="2352261">
                  <a:extLst>
                    <a:ext uri="{9D8B030D-6E8A-4147-A177-3AD203B41FA5}">
                      <a16:colId xmlns:a16="http://schemas.microsoft.com/office/drawing/2014/main" val="2498790080"/>
                    </a:ext>
                  </a:extLst>
                </a:gridCol>
                <a:gridCol w="2352261">
                  <a:extLst>
                    <a:ext uri="{9D8B030D-6E8A-4147-A177-3AD203B41FA5}">
                      <a16:colId xmlns:a16="http://schemas.microsoft.com/office/drawing/2014/main" val="2384488589"/>
                    </a:ext>
                  </a:extLst>
                </a:gridCol>
              </a:tblGrid>
              <a:tr h="524976">
                <a:tc>
                  <a:txBody>
                    <a:bodyPr/>
                    <a:lstStyle/>
                    <a:p>
                      <a:r>
                        <a:rPr lang="en-PT" b="1" dirty="0"/>
                        <a:t>Código</a:t>
                      </a:r>
                    </a:p>
                  </a:txBody>
                  <a:tcPr/>
                </a:tc>
                <a:tc>
                  <a:txBody>
                    <a:bodyPr/>
                    <a:lstStyle/>
                    <a:p>
                      <a:pPr algn="ctr"/>
                      <a:r>
                        <a:rPr lang="en-PT" b="1" dirty="0"/>
                        <a:t>Fertilização</a:t>
                      </a:r>
                    </a:p>
                  </a:txBody>
                  <a:tcPr/>
                </a:tc>
                <a:tc>
                  <a:txBody>
                    <a:bodyPr/>
                    <a:lstStyle/>
                    <a:p>
                      <a:pPr algn="ctr"/>
                      <a:r>
                        <a:rPr lang="en-PT" b="1" dirty="0"/>
                        <a:t>Biofertilizante </a:t>
                      </a:r>
                    </a:p>
                  </a:txBody>
                  <a:tcPr/>
                </a:tc>
                <a:extLst>
                  <a:ext uri="{0D108BD9-81ED-4DB2-BD59-A6C34878D82A}">
                    <a16:rowId xmlns:a16="http://schemas.microsoft.com/office/drawing/2014/main" val="2131844286"/>
                  </a:ext>
                </a:extLst>
              </a:tr>
              <a:tr h="524976">
                <a:tc>
                  <a:txBody>
                    <a:bodyPr/>
                    <a:lstStyle/>
                    <a:p>
                      <a:r>
                        <a:rPr lang="en-PT" b="1" dirty="0"/>
                        <a:t>Branco</a:t>
                      </a:r>
                    </a:p>
                  </a:txBody>
                  <a:tcPr/>
                </a:tc>
                <a:tc>
                  <a:txBody>
                    <a:bodyPr/>
                    <a:lstStyle/>
                    <a:p>
                      <a:pPr algn="ctr"/>
                      <a:r>
                        <a:rPr lang="en-PT" dirty="0"/>
                        <a:t>0%</a:t>
                      </a:r>
                    </a:p>
                  </a:txBody>
                  <a:tcPr/>
                </a:tc>
                <a:tc>
                  <a:txBody>
                    <a:bodyPr/>
                    <a:lstStyle/>
                    <a:p>
                      <a:pPr algn="ctr"/>
                      <a:r>
                        <a:rPr lang="en-PT" dirty="0"/>
                        <a:t>-</a:t>
                      </a:r>
                    </a:p>
                  </a:txBody>
                  <a:tcPr/>
                </a:tc>
                <a:extLst>
                  <a:ext uri="{0D108BD9-81ED-4DB2-BD59-A6C34878D82A}">
                    <a16:rowId xmlns:a16="http://schemas.microsoft.com/office/drawing/2014/main" val="1054358068"/>
                  </a:ext>
                </a:extLst>
              </a:tr>
              <a:tr h="524976">
                <a:tc>
                  <a:txBody>
                    <a:bodyPr/>
                    <a:lstStyle/>
                    <a:p>
                      <a:r>
                        <a:rPr lang="en-PT" b="1" dirty="0"/>
                        <a:t>Azul</a:t>
                      </a:r>
                    </a:p>
                  </a:txBody>
                  <a:tcPr/>
                </a:tc>
                <a:tc>
                  <a:txBody>
                    <a:bodyPr/>
                    <a:lstStyle/>
                    <a:p>
                      <a:pPr algn="ctr"/>
                      <a:r>
                        <a:rPr lang="en-PT" dirty="0"/>
                        <a:t>100%</a:t>
                      </a:r>
                    </a:p>
                  </a:txBody>
                  <a:tcPr/>
                </a:tc>
                <a:tc>
                  <a:txBody>
                    <a:bodyPr/>
                    <a:lstStyle/>
                    <a:p>
                      <a:pPr algn="ctr"/>
                      <a:r>
                        <a:rPr lang="en-PT" dirty="0"/>
                        <a:t>-</a:t>
                      </a:r>
                    </a:p>
                  </a:txBody>
                  <a:tcPr/>
                </a:tc>
                <a:extLst>
                  <a:ext uri="{0D108BD9-81ED-4DB2-BD59-A6C34878D82A}">
                    <a16:rowId xmlns:a16="http://schemas.microsoft.com/office/drawing/2014/main" val="2086923440"/>
                  </a:ext>
                </a:extLst>
              </a:tr>
              <a:tr h="524976">
                <a:tc>
                  <a:txBody>
                    <a:bodyPr/>
                    <a:lstStyle/>
                    <a:p>
                      <a:r>
                        <a:rPr lang="en-PT" b="1" dirty="0"/>
                        <a:t>Vermelho</a:t>
                      </a:r>
                    </a:p>
                  </a:txBody>
                  <a:tcPr/>
                </a:tc>
                <a:tc>
                  <a:txBody>
                    <a:bodyPr/>
                    <a:lstStyle/>
                    <a:p>
                      <a:pPr algn="ctr"/>
                      <a:r>
                        <a:rPr lang="en-PT" dirty="0"/>
                        <a:t>50%</a:t>
                      </a:r>
                    </a:p>
                  </a:txBody>
                  <a:tcPr/>
                </a:tc>
                <a:tc>
                  <a:txBody>
                    <a:bodyPr/>
                    <a:lstStyle/>
                    <a:p>
                      <a:pPr algn="ctr"/>
                      <a:r>
                        <a:rPr lang="en-PT" dirty="0"/>
                        <a:t>-</a:t>
                      </a:r>
                    </a:p>
                  </a:txBody>
                  <a:tcPr/>
                </a:tc>
                <a:extLst>
                  <a:ext uri="{0D108BD9-81ED-4DB2-BD59-A6C34878D82A}">
                    <a16:rowId xmlns:a16="http://schemas.microsoft.com/office/drawing/2014/main" val="1339319418"/>
                  </a:ext>
                </a:extLst>
              </a:tr>
              <a:tr h="524976">
                <a:tc>
                  <a:txBody>
                    <a:bodyPr/>
                    <a:lstStyle/>
                    <a:p>
                      <a:r>
                        <a:rPr lang="en-PT" b="1" dirty="0"/>
                        <a:t>Verde e amarelo</a:t>
                      </a:r>
                    </a:p>
                  </a:txBody>
                  <a:tcPr/>
                </a:tc>
                <a:tc>
                  <a:txBody>
                    <a:bodyPr/>
                    <a:lstStyle/>
                    <a:p>
                      <a:pPr algn="ctr"/>
                      <a:r>
                        <a:rPr lang="en-PT" dirty="0"/>
                        <a:t>50%</a:t>
                      </a:r>
                    </a:p>
                  </a:txBody>
                  <a:tcPr/>
                </a:tc>
                <a:tc>
                  <a:txBody>
                    <a:bodyPr/>
                    <a:lstStyle/>
                    <a:p>
                      <a:pPr algn="ctr"/>
                      <a:r>
                        <a:rPr lang="en-PT" dirty="0"/>
                        <a:t>+</a:t>
                      </a:r>
                    </a:p>
                  </a:txBody>
                  <a:tcPr/>
                </a:tc>
                <a:extLst>
                  <a:ext uri="{0D108BD9-81ED-4DB2-BD59-A6C34878D82A}">
                    <a16:rowId xmlns:a16="http://schemas.microsoft.com/office/drawing/2014/main" val="714892519"/>
                  </a:ext>
                </a:extLst>
              </a:tr>
            </a:tbl>
          </a:graphicData>
        </a:graphic>
      </p:graphicFrame>
      <p:sp>
        <p:nvSpPr>
          <p:cNvPr id="6" name="TextBox 5">
            <a:extLst>
              <a:ext uri="{FF2B5EF4-FFF2-40B4-BE49-F238E27FC236}">
                <a16:creationId xmlns:a16="http://schemas.microsoft.com/office/drawing/2014/main" id="{2A99A39D-927A-4849-A30E-3025191F5432}"/>
              </a:ext>
            </a:extLst>
          </p:cNvPr>
          <p:cNvSpPr txBox="1"/>
          <p:nvPr/>
        </p:nvSpPr>
        <p:spPr>
          <a:xfrm>
            <a:off x="197705" y="4637454"/>
            <a:ext cx="8748588" cy="1815882"/>
          </a:xfrm>
          <a:prstGeom prst="rect">
            <a:avLst/>
          </a:prstGeom>
          <a:noFill/>
        </p:spPr>
        <p:txBody>
          <a:bodyPr wrap="square" rtlCol="0">
            <a:spAutoFit/>
          </a:bodyPr>
          <a:lstStyle/>
          <a:p>
            <a:pPr marL="285750" indent="-285750" algn="just">
              <a:buFont typeface="Arial" panose="020B0604020202020204" pitchFamily="34" charset="0"/>
              <a:buChar char="•"/>
            </a:pPr>
            <a:r>
              <a:rPr lang="pt-PT" sz="1600" dirty="0"/>
              <a:t>As plantas de todos os tratamentos receberam fosfato mineral sob a forma de fosfato tricálcico (forma de fosfato não solúvel e não disponível para as plantas). Os restantes nutrientes foram disponibilizados através da adição semanal de 25 </a:t>
            </a:r>
            <a:r>
              <a:rPr lang="pt-PT" sz="1600" dirty="0" err="1"/>
              <a:t>mL</a:t>
            </a:r>
            <a:r>
              <a:rPr lang="pt-PT" sz="1600" dirty="0"/>
              <a:t> de solução nutritiva (1/4 de </a:t>
            </a:r>
            <a:r>
              <a:rPr lang="pt-PT" sz="1600" dirty="0" err="1"/>
              <a:t>Hoagland</a:t>
            </a:r>
            <a:r>
              <a:rPr lang="pt-PT" sz="1600" dirty="0"/>
              <a:t>) sem fósforo.</a:t>
            </a:r>
            <a:endParaRPr lang="en-PT" sz="1600" dirty="0"/>
          </a:p>
          <a:p>
            <a:pPr marL="285750" indent="-285750">
              <a:buFont typeface="Arial" panose="020B0604020202020204" pitchFamily="34" charset="0"/>
              <a:buChar char="•"/>
            </a:pPr>
            <a:r>
              <a:rPr lang="en-PT" sz="1600" dirty="0"/>
              <a:t>As plantas inoculadas</a:t>
            </a:r>
            <a:r>
              <a:rPr lang="pt-PT" sz="1600" dirty="0"/>
              <a:t> com microrganismos</a:t>
            </a:r>
            <a:r>
              <a:rPr lang="en-PT" sz="1600" dirty="0"/>
              <a:t> receberam 1 mL de uma cultura com 10</a:t>
            </a:r>
            <a:r>
              <a:rPr lang="en-PT" sz="1600" baseline="30000" dirty="0"/>
              <a:t>9</a:t>
            </a:r>
            <a:r>
              <a:rPr lang="en-PT" sz="1600" dirty="0"/>
              <a:t> células</a:t>
            </a:r>
            <a:r>
              <a:rPr lang="pt-PT" sz="1600" dirty="0"/>
              <a:t> (10</a:t>
            </a:r>
            <a:r>
              <a:rPr lang="pt-PT" sz="1600" baseline="30000" dirty="0"/>
              <a:t>9</a:t>
            </a:r>
            <a:r>
              <a:rPr lang="pt-PT" sz="1600" dirty="0"/>
              <a:t> células </a:t>
            </a:r>
            <a:r>
              <a:rPr lang="en-PT" sz="1600" dirty="0"/>
              <a:t>mL</a:t>
            </a:r>
            <a:r>
              <a:rPr lang="pt-PT" sz="1600" baseline="30000" dirty="0"/>
              <a:t>-1</a:t>
            </a:r>
            <a:r>
              <a:rPr lang="pt-PT" sz="1600" dirty="0"/>
              <a:t> </a:t>
            </a:r>
            <a:r>
              <a:rPr lang="en-PT" sz="1600" dirty="0"/>
              <a:t>planta</a:t>
            </a:r>
            <a:r>
              <a:rPr lang="pt-PT" sz="1600" baseline="30000" dirty="0"/>
              <a:t>-1</a:t>
            </a:r>
            <a:r>
              <a:rPr lang="pt-PT" sz="1600" dirty="0"/>
              <a:t>)</a:t>
            </a:r>
            <a:r>
              <a:rPr lang="en-PT" sz="1600" dirty="0"/>
              <a:t>. As </a:t>
            </a:r>
            <a:r>
              <a:rPr lang="pt-PT" sz="1600" dirty="0"/>
              <a:t>plantas inoculadas com </a:t>
            </a:r>
            <a:r>
              <a:rPr lang="en-PT" sz="1600" dirty="0"/>
              <a:t>ba</a:t>
            </a:r>
            <a:r>
              <a:rPr lang="pt-PT" sz="1600" dirty="0"/>
              <a:t>c</a:t>
            </a:r>
            <a:r>
              <a:rPr lang="en-PT" sz="1600" dirty="0"/>
              <a:t>térias foram inoculadas 2x</a:t>
            </a:r>
            <a:r>
              <a:rPr lang="pt-PT" sz="1600" dirty="0"/>
              <a:t> com um intervalo de 1 semana</a:t>
            </a:r>
            <a:r>
              <a:rPr lang="en-PT" sz="1600" dirty="0"/>
              <a:t>. </a:t>
            </a:r>
          </a:p>
        </p:txBody>
      </p:sp>
      <p:sp>
        <p:nvSpPr>
          <p:cNvPr id="7" name="Slide Number Placeholder 5">
            <a:extLst>
              <a:ext uri="{FF2B5EF4-FFF2-40B4-BE49-F238E27FC236}">
                <a16:creationId xmlns:a16="http://schemas.microsoft.com/office/drawing/2014/main" id="{383DC834-D20E-AC42-9379-104D7D2B5714}"/>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15</a:t>
            </a:fld>
            <a:endParaRPr lang="en-US" altLang="en-PT" sz="1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404664"/>
            <a:ext cx="7906072" cy="936625"/>
          </a:xfrm>
        </p:spPr>
        <p:txBody>
          <a:body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1800" b="1" dirty="0">
              <a:solidFill>
                <a:srgbClr val="479273"/>
              </a:solidFill>
              <a:cs typeface="+mn-cs"/>
            </a:endParaRPr>
          </a:p>
          <a:p>
            <a:pPr marL="0" indent="0">
              <a:lnSpc>
                <a:spcPct val="150000"/>
              </a:lnSpc>
              <a:buFont typeface="Arial" charset="0"/>
              <a:buNone/>
              <a:defRPr/>
            </a:pPr>
            <a:r>
              <a:rPr lang="pt-PT" sz="1800" b="1" dirty="0">
                <a:solidFill>
                  <a:srgbClr val="479273"/>
                </a:solidFill>
                <a:cs typeface="+mn-cs"/>
              </a:rPr>
              <a:t>	</a:t>
            </a:r>
            <a:r>
              <a:rPr lang="pt-PT" sz="2800" b="1" dirty="0">
                <a:solidFill>
                  <a:srgbClr val="479273"/>
                </a:solidFill>
                <a:cs typeface="+mn-cs"/>
              </a:rPr>
              <a:t>Delineamento experimental</a:t>
            </a:r>
          </a:p>
        </p:txBody>
      </p:sp>
      <p:pic>
        <p:nvPicPr>
          <p:cNvPr id="20483"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Table 5">
            <a:extLst>
              <a:ext uri="{FF2B5EF4-FFF2-40B4-BE49-F238E27FC236}">
                <a16:creationId xmlns:a16="http://schemas.microsoft.com/office/drawing/2014/main" id="{F3AAA277-86DB-F84A-8B57-5B1F72D9B76B}"/>
              </a:ext>
            </a:extLst>
          </p:cNvPr>
          <p:cNvGraphicFramePr>
            <a:graphicFrameLocks noGrp="1"/>
          </p:cNvGraphicFramePr>
          <p:nvPr>
            <p:extLst>
              <p:ext uri="{D42A27DB-BD31-4B8C-83A1-F6EECF244321}">
                <p14:modId xmlns:p14="http://schemas.microsoft.com/office/powerpoint/2010/main" val="1533379862"/>
              </p:ext>
            </p:extLst>
          </p:nvPr>
        </p:nvGraphicFramePr>
        <p:xfrm>
          <a:off x="1115617" y="2388296"/>
          <a:ext cx="7056783" cy="2624880"/>
        </p:xfrm>
        <a:graphic>
          <a:graphicData uri="http://schemas.openxmlformats.org/drawingml/2006/table">
            <a:tbl>
              <a:tblPr firstRow="1" bandRow="1">
                <a:tableStyleId>{EB344D84-9AFB-497E-A393-DC336BA19D2E}</a:tableStyleId>
              </a:tblPr>
              <a:tblGrid>
                <a:gridCol w="2352261">
                  <a:extLst>
                    <a:ext uri="{9D8B030D-6E8A-4147-A177-3AD203B41FA5}">
                      <a16:colId xmlns:a16="http://schemas.microsoft.com/office/drawing/2014/main" val="4003763801"/>
                    </a:ext>
                  </a:extLst>
                </a:gridCol>
                <a:gridCol w="2352261">
                  <a:extLst>
                    <a:ext uri="{9D8B030D-6E8A-4147-A177-3AD203B41FA5}">
                      <a16:colId xmlns:a16="http://schemas.microsoft.com/office/drawing/2014/main" val="2498790080"/>
                    </a:ext>
                  </a:extLst>
                </a:gridCol>
                <a:gridCol w="2352261">
                  <a:extLst>
                    <a:ext uri="{9D8B030D-6E8A-4147-A177-3AD203B41FA5}">
                      <a16:colId xmlns:a16="http://schemas.microsoft.com/office/drawing/2014/main" val="2384488589"/>
                    </a:ext>
                  </a:extLst>
                </a:gridCol>
              </a:tblGrid>
              <a:tr h="524976">
                <a:tc>
                  <a:txBody>
                    <a:bodyPr/>
                    <a:lstStyle/>
                    <a:p>
                      <a:r>
                        <a:rPr lang="en-PT" b="1" dirty="0"/>
                        <a:t>Código</a:t>
                      </a:r>
                    </a:p>
                  </a:txBody>
                  <a:tcPr/>
                </a:tc>
                <a:tc>
                  <a:txBody>
                    <a:bodyPr/>
                    <a:lstStyle/>
                    <a:p>
                      <a:pPr algn="ctr"/>
                      <a:r>
                        <a:rPr lang="en-PT" b="1" dirty="0"/>
                        <a:t>Fertilização</a:t>
                      </a:r>
                    </a:p>
                  </a:txBody>
                  <a:tcPr/>
                </a:tc>
                <a:tc>
                  <a:txBody>
                    <a:bodyPr/>
                    <a:lstStyle/>
                    <a:p>
                      <a:pPr algn="ctr"/>
                      <a:r>
                        <a:rPr lang="en-PT" b="1" dirty="0"/>
                        <a:t>Biofertilizante </a:t>
                      </a:r>
                    </a:p>
                  </a:txBody>
                  <a:tcPr/>
                </a:tc>
                <a:extLst>
                  <a:ext uri="{0D108BD9-81ED-4DB2-BD59-A6C34878D82A}">
                    <a16:rowId xmlns:a16="http://schemas.microsoft.com/office/drawing/2014/main" val="2131844286"/>
                  </a:ext>
                </a:extLst>
              </a:tr>
              <a:tr h="524976">
                <a:tc>
                  <a:txBody>
                    <a:bodyPr/>
                    <a:lstStyle/>
                    <a:p>
                      <a:r>
                        <a:rPr lang="en-PT" b="1" dirty="0"/>
                        <a:t>Branco</a:t>
                      </a:r>
                    </a:p>
                  </a:txBody>
                  <a:tcPr/>
                </a:tc>
                <a:tc>
                  <a:txBody>
                    <a:bodyPr/>
                    <a:lstStyle/>
                    <a:p>
                      <a:pPr algn="ctr"/>
                      <a:r>
                        <a:rPr lang="en-PT" dirty="0"/>
                        <a:t>0%</a:t>
                      </a:r>
                    </a:p>
                  </a:txBody>
                  <a:tcPr/>
                </a:tc>
                <a:tc>
                  <a:txBody>
                    <a:bodyPr/>
                    <a:lstStyle/>
                    <a:p>
                      <a:pPr algn="ctr"/>
                      <a:r>
                        <a:rPr lang="en-PT" dirty="0"/>
                        <a:t>-</a:t>
                      </a:r>
                    </a:p>
                  </a:txBody>
                  <a:tcPr/>
                </a:tc>
                <a:extLst>
                  <a:ext uri="{0D108BD9-81ED-4DB2-BD59-A6C34878D82A}">
                    <a16:rowId xmlns:a16="http://schemas.microsoft.com/office/drawing/2014/main" val="1054358068"/>
                  </a:ext>
                </a:extLst>
              </a:tr>
              <a:tr h="524976">
                <a:tc>
                  <a:txBody>
                    <a:bodyPr/>
                    <a:lstStyle/>
                    <a:p>
                      <a:r>
                        <a:rPr lang="en-PT" b="1" dirty="0"/>
                        <a:t>Azul</a:t>
                      </a:r>
                    </a:p>
                  </a:txBody>
                  <a:tcPr/>
                </a:tc>
                <a:tc>
                  <a:txBody>
                    <a:bodyPr/>
                    <a:lstStyle/>
                    <a:p>
                      <a:pPr algn="ctr"/>
                      <a:r>
                        <a:rPr lang="en-PT" dirty="0"/>
                        <a:t>100%</a:t>
                      </a:r>
                    </a:p>
                  </a:txBody>
                  <a:tcPr/>
                </a:tc>
                <a:tc>
                  <a:txBody>
                    <a:bodyPr/>
                    <a:lstStyle/>
                    <a:p>
                      <a:pPr algn="ctr"/>
                      <a:r>
                        <a:rPr lang="en-PT" dirty="0"/>
                        <a:t>-</a:t>
                      </a:r>
                    </a:p>
                  </a:txBody>
                  <a:tcPr/>
                </a:tc>
                <a:extLst>
                  <a:ext uri="{0D108BD9-81ED-4DB2-BD59-A6C34878D82A}">
                    <a16:rowId xmlns:a16="http://schemas.microsoft.com/office/drawing/2014/main" val="2086923440"/>
                  </a:ext>
                </a:extLst>
              </a:tr>
              <a:tr h="524976">
                <a:tc>
                  <a:txBody>
                    <a:bodyPr/>
                    <a:lstStyle/>
                    <a:p>
                      <a:r>
                        <a:rPr lang="en-PT" b="1" dirty="0"/>
                        <a:t>Vermelho</a:t>
                      </a:r>
                    </a:p>
                  </a:txBody>
                  <a:tcPr/>
                </a:tc>
                <a:tc>
                  <a:txBody>
                    <a:bodyPr/>
                    <a:lstStyle/>
                    <a:p>
                      <a:pPr algn="ctr"/>
                      <a:r>
                        <a:rPr lang="en-PT" dirty="0"/>
                        <a:t>50%</a:t>
                      </a:r>
                    </a:p>
                  </a:txBody>
                  <a:tcPr/>
                </a:tc>
                <a:tc>
                  <a:txBody>
                    <a:bodyPr/>
                    <a:lstStyle/>
                    <a:p>
                      <a:pPr algn="ctr"/>
                      <a:r>
                        <a:rPr lang="en-PT" dirty="0"/>
                        <a:t>-</a:t>
                      </a:r>
                    </a:p>
                  </a:txBody>
                  <a:tcPr/>
                </a:tc>
                <a:extLst>
                  <a:ext uri="{0D108BD9-81ED-4DB2-BD59-A6C34878D82A}">
                    <a16:rowId xmlns:a16="http://schemas.microsoft.com/office/drawing/2014/main" val="1339319418"/>
                  </a:ext>
                </a:extLst>
              </a:tr>
              <a:tr h="524976">
                <a:tc>
                  <a:txBody>
                    <a:bodyPr/>
                    <a:lstStyle/>
                    <a:p>
                      <a:r>
                        <a:rPr lang="en-PT" b="1" dirty="0"/>
                        <a:t>Verde e amarelo</a:t>
                      </a:r>
                    </a:p>
                  </a:txBody>
                  <a:tcPr/>
                </a:tc>
                <a:tc>
                  <a:txBody>
                    <a:bodyPr/>
                    <a:lstStyle/>
                    <a:p>
                      <a:pPr algn="ctr"/>
                      <a:r>
                        <a:rPr lang="en-PT" dirty="0"/>
                        <a:t>50%</a:t>
                      </a:r>
                    </a:p>
                  </a:txBody>
                  <a:tcPr/>
                </a:tc>
                <a:tc>
                  <a:txBody>
                    <a:bodyPr/>
                    <a:lstStyle/>
                    <a:p>
                      <a:pPr algn="ctr"/>
                      <a:r>
                        <a:rPr lang="en-PT" dirty="0"/>
                        <a:t>+</a:t>
                      </a:r>
                    </a:p>
                  </a:txBody>
                  <a:tcPr/>
                </a:tc>
                <a:extLst>
                  <a:ext uri="{0D108BD9-81ED-4DB2-BD59-A6C34878D82A}">
                    <a16:rowId xmlns:a16="http://schemas.microsoft.com/office/drawing/2014/main" val="714892519"/>
                  </a:ext>
                </a:extLst>
              </a:tr>
            </a:tbl>
          </a:graphicData>
        </a:graphic>
      </p:graphicFrame>
      <p:sp>
        <p:nvSpPr>
          <p:cNvPr id="7" name="TextBox 6">
            <a:extLst>
              <a:ext uri="{FF2B5EF4-FFF2-40B4-BE49-F238E27FC236}">
                <a16:creationId xmlns:a16="http://schemas.microsoft.com/office/drawing/2014/main" id="{792D17A0-9D14-4241-BB95-7989C862F8DF}"/>
              </a:ext>
            </a:extLst>
          </p:cNvPr>
          <p:cNvSpPr txBox="1"/>
          <p:nvPr/>
        </p:nvSpPr>
        <p:spPr>
          <a:xfrm>
            <a:off x="2267744" y="5494676"/>
            <a:ext cx="4572000" cy="958660"/>
          </a:xfrm>
          <a:prstGeom prst="rect">
            <a:avLst/>
          </a:prstGeom>
          <a:noFill/>
        </p:spPr>
        <p:txBody>
          <a:bodyPr wrap="square">
            <a:spAutoFit/>
          </a:bodyPr>
          <a:lstStyle/>
          <a:p>
            <a:pPr algn="ctr">
              <a:lnSpc>
                <a:spcPct val="150000"/>
              </a:lnSpc>
              <a:defRPr/>
            </a:pPr>
            <a:r>
              <a:rPr lang="pt-PT" sz="2000" b="1" dirty="0">
                <a:solidFill>
                  <a:schemeClr val="accent6">
                    <a:lumMod val="75000"/>
                  </a:schemeClr>
                </a:solidFill>
              </a:rPr>
              <a:t>Que hipóteses podemos testar com este delineamento experimental?</a:t>
            </a:r>
          </a:p>
        </p:txBody>
      </p:sp>
      <p:sp>
        <p:nvSpPr>
          <p:cNvPr id="6" name="Slide Number Placeholder 5">
            <a:extLst>
              <a:ext uri="{FF2B5EF4-FFF2-40B4-BE49-F238E27FC236}">
                <a16:creationId xmlns:a16="http://schemas.microsoft.com/office/drawing/2014/main" id="{DEBE9B0E-E39B-3141-87D1-BEFC7BE21B4C}"/>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16</a:t>
            </a:fld>
            <a:endParaRPr lang="en-US" altLang="en-PT" sz="1400"/>
          </a:p>
        </p:txBody>
      </p:sp>
    </p:spTree>
    <p:extLst>
      <p:ext uri="{BB962C8B-B14F-4D97-AF65-F5344CB8AC3E}">
        <p14:creationId xmlns:p14="http://schemas.microsoft.com/office/powerpoint/2010/main" val="517637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404664"/>
            <a:ext cx="7906072" cy="936625"/>
          </a:xfrm>
        </p:spPr>
        <p:txBody>
          <a:body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1800" b="1" dirty="0">
              <a:solidFill>
                <a:srgbClr val="479273"/>
              </a:solidFill>
              <a:cs typeface="+mn-cs"/>
            </a:endParaRPr>
          </a:p>
          <a:p>
            <a:pPr marL="0" indent="0">
              <a:lnSpc>
                <a:spcPct val="150000"/>
              </a:lnSpc>
              <a:buFont typeface="Arial" charset="0"/>
              <a:buNone/>
              <a:defRPr/>
            </a:pPr>
            <a:r>
              <a:rPr lang="pt-PT" sz="1800" b="1" dirty="0">
                <a:solidFill>
                  <a:srgbClr val="479273"/>
                </a:solidFill>
                <a:cs typeface="+mn-cs"/>
              </a:rPr>
              <a:t>	</a:t>
            </a:r>
            <a:r>
              <a:rPr lang="pt-PT" sz="2800" b="1" dirty="0">
                <a:solidFill>
                  <a:srgbClr val="479273"/>
                </a:solidFill>
                <a:cs typeface="+mn-cs"/>
              </a:rPr>
              <a:t>Delineamento experimental</a:t>
            </a:r>
          </a:p>
        </p:txBody>
      </p:sp>
      <p:pic>
        <p:nvPicPr>
          <p:cNvPr id="20483"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92D17A0-9D14-4241-BB95-7989C862F8DF}"/>
              </a:ext>
            </a:extLst>
          </p:cNvPr>
          <p:cNvSpPr txBox="1"/>
          <p:nvPr/>
        </p:nvSpPr>
        <p:spPr>
          <a:xfrm>
            <a:off x="2286000" y="5373216"/>
            <a:ext cx="4572000" cy="958660"/>
          </a:xfrm>
          <a:prstGeom prst="rect">
            <a:avLst/>
          </a:prstGeom>
          <a:noFill/>
        </p:spPr>
        <p:txBody>
          <a:bodyPr wrap="square">
            <a:spAutoFit/>
          </a:bodyPr>
          <a:lstStyle/>
          <a:p>
            <a:pPr>
              <a:lnSpc>
                <a:spcPct val="150000"/>
              </a:lnSpc>
              <a:defRPr/>
            </a:pPr>
            <a:r>
              <a:rPr lang="pt-PT" sz="2000" b="1" dirty="0">
                <a:solidFill>
                  <a:schemeClr val="accent6">
                    <a:lumMod val="75000"/>
                  </a:schemeClr>
                </a:solidFill>
              </a:rPr>
              <a:t>Que resultados esperamos?</a:t>
            </a:r>
          </a:p>
          <a:p>
            <a:pPr>
              <a:lnSpc>
                <a:spcPct val="150000"/>
              </a:lnSpc>
              <a:defRPr/>
            </a:pPr>
            <a:r>
              <a:rPr lang="pt-PT" sz="2000" b="1" dirty="0">
                <a:solidFill>
                  <a:schemeClr val="accent6">
                    <a:lumMod val="75000"/>
                  </a:schemeClr>
                </a:solidFill>
              </a:rPr>
              <a:t>Porquê?</a:t>
            </a:r>
          </a:p>
        </p:txBody>
      </p:sp>
      <p:graphicFrame>
        <p:nvGraphicFramePr>
          <p:cNvPr id="6" name="Table 5">
            <a:extLst>
              <a:ext uri="{FF2B5EF4-FFF2-40B4-BE49-F238E27FC236}">
                <a16:creationId xmlns:a16="http://schemas.microsoft.com/office/drawing/2014/main" id="{0611B6F0-F118-3144-BC8F-D5FA4C9B2092}"/>
              </a:ext>
            </a:extLst>
          </p:cNvPr>
          <p:cNvGraphicFramePr>
            <a:graphicFrameLocks noGrp="1"/>
          </p:cNvGraphicFramePr>
          <p:nvPr>
            <p:extLst>
              <p:ext uri="{D42A27DB-BD31-4B8C-83A1-F6EECF244321}">
                <p14:modId xmlns:p14="http://schemas.microsoft.com/office/powerpoint/2010/main" val="1911673422"/>
              </p:ext>
            </p:extLst>
          </p:nvPr>
        </p:nvGraphicFramePr>
        <p:xfrm>
          <a:off x="1115617" y="2388296"/>
          <a:ext cx="7056783" cy="2624880"/>
        </p:xfrm>
        <a:graphic>
          <a:graphicData uri="http://schemas.openxmlformats.org/drawingml/2006/table">
            <a:tbl>
              <a:tblPr firstRow="1" bandRow="1">
                <a:tableStyleId>{EB344D84-9AFB-497E-A393-DC336BA19D2E}</a:tableStyleId>
              </a:tblPr>
              <a:tblGrid>
                <a:gridCol w="2352261">
                  <a:extLst>
                    <a:ext uri="{9D8B030D-6E8A-4147-A177-3AD203B41FA5}">
                      <a16:colId xmlns:a16="http://schemas.microsoft.com/office/drawing/2014/main" val="4003763801"/>
                    </a:ext>
                  </a:extLst>
                </a:gridCol>
                <a:gridCol w="2352261">
                  <a:extLst>
                    <a:ext uri="{9D8B030D-6E8A-4147-A177-3AD203B41FA5}">
                      <a16:colId xmlns:a16="http://schemas.microsoft.com/office/drawing/2014/main" val="2498790080"/>
                    </a:ext>
                  </a:extLst>
                </a:gridCol>
                <a:gridCol w="2352261">
                  <a:extLst>
                    <a:ext uri="{9D8B030D-6E8A-4147-A177-3AD203B41FA5}">
                      <a16:colId xmlns:a16="http://schemas.microsoft.com/office/drawing/2014/main" val="2384488589"/>
                    </a:ext>
                  </a:extLst>
                </a:gridCol>
              </a:tblGrid>
              <a:tr h="524976">
                <a:tc>
                  <a:txBody>
                    <a:bodyPr/>
                    <a:lstStyle/>
                    <a:p>
                      <a:r>
                        <a:rPr lang="en-PT" b="1" dirty="0"/>
                        <a:t>Código</a:t>
                      </a:r>
                    </a:p>
                  </a:txBody>
                  <a:tcPr/>
                </a:tc>
                <a:tc>
                  <a:txBody>
                    <a:bodyPr/>
                    <a:lstStyle/>
                    <a:p>
                      <a:pPr algn="ctr"/>
                      <a:r>
                        <a:rPr lang="en-PT" b="1" dirty="0"/>
                        <a:t>Fertilização</a:t>
                      </a:r>
                    </a:p>
                  </a:txBody>
                  <a:tcPr/>
                </a:tc>
                <a:tc>
                  <a:txBody>
                    <a:bodyPr/>
                    <a:lstStyle/>
                    <a:p>
                      <a:pPr algn="ctr"/>
                      <a:r>
                        <a:rPr lang="en-PT" b="1" dirty="0"/>
                        <a:t>Biofertilizante </a:t>
                      </a:r>
                    </a:p>
                  </a:txBody>
                  <a:tcPr/>
                </a:tc>
                <a:extLst>
                  <a:ext uri="{0D108BD9-81ED-4DB2-BD59-A6C34878D82A}">
                    <a16:rowId xmlns:a16="http://schemas.microsoft.com/office/drawing/2014/main" val="2131844286"/>
                  </a:ext>
                </a:extLst>
              </a:tr>
              <a:tr h="524976">
                <a:tc>
                  <a:txBody>
                    <a:bodyPr/>
                    <a:lstStyle/>
                    <a:p>
                      <a:r>
                        <a:rPr lang="en-PT" b="1" dirty="0"/>
                        <a:t>Branco</a:t>
                      </a:r>
                    </a:p>
                  </a:txBody>
                  <a:tcPr/>
                </a:tc>
                <a:tc>
                  <a:txBody>
                    <a:bodyPr/>
                    <a:lstStyle/>
                    <a:p>
                      <a:pPr algn="ctr"/>
                      <a:r>
                        <a:rPr lang="en-PT" dirty="0"/>
                        <a:t>0%</a:t>
                      </a:r>
                    </a:p>
                  </a:txBody>
                  <a:tcPr/>
                </a:tc>
                <a:tc>
                  <a:txBody>
                    <a:bodyPr/>
                    <a:lstStyle/>
                    <a:p>
                      <a:pPr algn="ctr"/>
                      <a:r>
                        <a:rPr lang="en-PT" dirty="0"/>
                        <a:t>-</a:t>
                      </a:r>
                    </a:p>
                  </a:txBody>
                  <a:tcPr/>
                </a:tc>
                <a:extLst>
                  <a:ext uri="{0D108BD9-81ED-4DB2-BD59-A6C34878D82A}">
                    <a16:rowId xmlns:a16="http://schemas.microsoft.com/office/drawing/2014/main" val="1054358068"/>
                  </a:ext>
                </a:extLst>
              </a:tr>
              <a:tr h="524976">
                <a:tc>
                  <a:txBody>
                    <a:bodyPr/>
                    <a:lstStyle/>
                    <a:p>
                      <a:r>
                        <a:rPr lang="en-PT" b="1" dirty="0"/>
                        <a:t>Azul</a:t>
                      </a:r>
                    </a:p>
                  </a:txBody>
                  <a:tcPr/>
                </a:tc>
                <a:tc>
                  <a:txBody>
                    <a:bodyPr/>
                    <a:lstStyle/>
                    <a:p>
                      <a:pPr algn="ctr"/>
                      <a:r>
                        <a:rPr lang="en-PT" dirty="0"/>
                        <a:t>100%</a:t>
                      </a:r>
                    </a:p>
                  </a:txBody>
                  <a:tcPr/>
                </a:tc>
                <a:tc>
                  <a:txBody>
                    <a:bodyPr/>
                    <a:lstStyle/>
                    <a:p>
                      <a:pPr algn="ctr"/>
                      <a:r>
                        <a:rPr lang="en-PT" dirty="0"/>
                        <a:t>-</a:t>
                      </a:r>
                    </a:p>
                  </a:txBody>
                  <a:tcPr/>
                </a:tc>
                <a:extLst>
                  <a:ext uri="{0D108BD9-81ED-4DB2-BD59-A6C34878D82A}">
                    <a16:rowId xmlns:a16="http://schemas.microsoft.com/office/drawing/2014/main" val="2086923440"/>
                  </a:ext>
                </a:extLst>
              </a:tr>
              <a:tr h="524976">
                <a:tc>
                  <a:txBody>
                    <a:bodyPr/>
                    <a:lstStyle/>
                    <a:p>
                      <a:r>
                        <a:rPr lang="en-PT" b="1" dirty="0"/>
                        <a:t>Vermelho</a:t>
                      </a:r>
                    </a:p>
                  </a:txBody>
                  <a:tcPr/>
                </a:tc>
                <a:tc>
                  <a:txBody>
                    <a:bodyPr/>
                    <a:lstStyle/>
                    <a:p>
                      <a:pPr algn="ctr"/>
                      <a:r>
                        <a:rPr lang="en-PT" dirty="0"/>
                        <a:t>50%</a:t>
                      </a:r>
                    </a:p>
                  </a:txBody>
                  <a:tcPr/>
                </a:tc>
                <a:tc>
                  <a:txBody>
                    <a:bodyPr/>
                    <a:lstStyle/>
                    <a:p>
                      <a:pPr algn="ctr"/>
                      <a:r>
                        <a:rPr lang="en-PT" dirty="0"/>
                        <a:t>-</a:t>
                      </a:r>
                    </a:p>
                  </a:txBody>
                  <a:tcPr/>
                </a:tc>
                <a:extLst>
                  <a:ext uri="{0D108BD9-81ED-4DB2-BD59-A6C34878D82A}">
                    <a16:rowId xmlns:a16="http://schemas.microsoft.com/office/drawing/2014/main" val="1339319418"/>
                  </a:ext>
                </a:extLst>
              </a:tr>
              <a:tr h="524976">
                <a:tc>
                  <a:txBody>
                    <a:bodyPr/>
                    <a:lstStyle/>
                    <a:p>
                      <a:r>
                        <a:rPr lang="en-PT" b="1" dirty="0"/>
                        <a:t>Verde e amarelo</a:t>
                      </a:r>
                    </a:p>
                  </a:txBody>
                  <a:tcPr/>
                </a:tc>
                <a:tc>
                  <a:txBody>
                    <a:bodyPr/>
                    <a:lstStyle/>
                    <a:p>
                      <a:pPr algn="ctr"/>
                      <a:r>
                        <a:rPr lang="en-PT" dirty="0"/>
                        <a:t>50%</a:t>
                      </a:r>
                    </a:p>
                  </a:txBody>
                  <a:tcPr/>
                </a:tc>
                <a:tc>
                  <a:txBody>
                    <a:bodyPr/>
                    <a:lstStyle/>
                    <a:p>
                      <a:pPr algn="ctr"/>
                      <a:r>
                        <a:rPr lang="en-PT" dirty="0"/>
                        <a:t>+</a:t>
                      </a:r>
                    </a:p>
                  </a:txBody>
                  <a:tcPr/>
                </a:tc>
                <a:extLst>
                  <a:ext uri="{0D108BD9-81ED-4DB2-BD59-A6C34878D82A}">
                    <a16:rowId xmlns:a16="http://schemas.microsoft.com/office/drawing/2014/main" val="714892519"/>
                  </a:ext>
                </a:extLst>
              </a:tr>
            </a:tbl>
          </a:graphicData>
        </a:graphic>
      </p:graphicFrame>
      <p:sp>
        <p:nvSpPr>
          <p:cNvPr id="8" name="Slide Number Placeholder 5">
            <a:extLst>
              <a:ext uri="{FF2B5EF4-FFF2-40B4-BE49-F238E27FC236}">
                <a16:creationId xmlns:a16="http://schemas.microsoft.com/office/drawing/2014/main" id="{E95D33BF-2224-0848-A4E7-D264A4275778}"/>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17</a:t>
            </a:fld>
            <a:endParaRPr lang="en-US" altLang="en-PT" sz="1400"/>
          </a:p>
        </p:txBody>
      </p:sp>
    </p:spTree>
    <p:extLst>
      <p:ext uri="{BB962C8B-B14F-4D97-AF65-F5344CB8AC3E}">
        <p14:creationId xmlns:p14="http://schemas.microsoft.com/office/powerpoint/2010/main" val="339699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4" name="TextBox 7"/>
          <p:cNvSpPr txBox="1">
            <a:spLocks noChangeArrowheads="1"/>
          </p:cNvSpPr>
          <p:nvPr/>
        </p:nvSpPr>
        <p:spPr bwMode="auto">
          <a:xfrm>
            <a:off x="1835696" y="2276872"/>
            <a:ext cx="5846366"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5000" b="1" dirty="0" err="1"/>
              <a:t>Parâmetros</a:t>
            </a:r>
            <a:r>
              <a:rPr lang="en-US" sz="5000" b="1" dirty="0"/>
              <a:t> </a:t>
            </a:r>
            <a:r>
              <a:rPr lang="en-US" sz="5000" b="1" dirty="0" err="1"/>
              <a:t>não</a:t>
            </a:r>
            <a:r>
              <a:rPr lang="en-US" sz="5000" b="1" dirty="0"/>
              <a:t> </a:t>
            </a:r>
            <a:r>
              <a:rPr lang="en-US" sz="5000" b="1" dirty="0" err="1"/>
              <a:t>destrutivos</a:t>
            </a:r>
            <a:r>
              <a:rPr lang="en-US" sz="5000" dirty="0"/>
              <a:t>	</a:t>
            </a:r>
          </a:p>
        </p:txBody>
      </p:sp>
      <p:sp>
        <p:nvSpPr>
          <p:cNvPr id="4" name="Slide Number Placeholder 5">
            <a:extLst>
              <a:ext uri="{FF2B5EF4-FFF2-40B4-BE49-F238E27FC236}">
                <a16:creationId xmlns:a16="http://schemas.microsoft.com/office/drawing/2014/main" id="{349C32CD-2077-5C49-8B42-5CCCA67A6F3C}"/>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18</a:t>
            </a:fld>
            <a:endParaRPr lang="en-US" altLang="en-PT" sz="1400"/>
          </a:p>
        </p:txBody>
      </p:sp>
    </p:spTree>
    <p:extLst>
      <p:ext uri="{BB962C8B-B14F-4D97-AF65-F5344CB8AC3E}">
        <p14:creationId xmlns:p14="http://schemas.microsoft.com/office/powerpoint/2010/main" val="3326764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3"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sp>
        <p:nvSpPr>
          <p:cNvPr id="32774" name="TextBox 7"/>
          <p:cNvSpPr txBox="1">
            <a:spLocks noChangeArrowheads="1"/>
          </p:cNvSpPr>
          <p:nvPr/>
        </p:nvSpPr>
        <p:spPr bwMode="auto">
          <a:xfrm>
            <a:off x="3635896" y="1989138"/>
            <a:ext cx="5054278" cy="4401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rgbClr val="FF6600"/>
                </a:solidFill>
              </a:rPr>
              <a:t>Soil Plant Analysis Development (</a:t>
            </a:r>
            <a:r>
              <a:rPr lang="en-US" sz="2000" b="1" i="1" dirty="0">
                <a:solidFill>
                  <a:srgbClr val="FF6600"/>
                </a:solidFill>
              </a:rPr>
              <a:t>SPAD</a:t>
            </a:r>
            <a:r>
              <a:rPr lang="en-US" sz="2000" b="1" dirty="0">
                <a:solidFill>
                  <a:srgbClr val="FF6600"/>
                </a:solidFill>
              </a:rPr>
              <a:t>)</a:t>
            </a:r>
          </a:p>
          <a:p>
            <a:pPr eaLnBrk="1" hangingPunct="1"/>
            <a:endParaRPr lang="en-GB" sz="2000" dirty="0"/>
          </a:p>
          <a:p>
            <a:pPr eaLnBrk="1" hangingPunct="1"/>
            <a:r>
              <a:rPr lang="en-GB" sz="2000" dirty="0"/>
              <a:t>The meter works by emitting two frequencies of light, one at a wavelength of 660 nm (red) and one at 940 nm (infrared). </a:t>
            </a:r>
          </a:p>
          <a:p>
            <a:pPr eaLnBrk="1" hangingPunct="1"/>
            <a:r>
              <a:rPr lang="en-GB" sz="2000" dirty="0"/>
              <a:t>Leaf chlorophyll absorbs red light but not infrared, the difference in absorption is measured by the meter and termed “</a:t>
            </a:r>
            <a:r>
              <a:rPr lang="en-GB" sz="2000" b="1" dirty="0">
                <a:solidFill>
                  <a:srgbClr val="FF6600"/>
                </a:solidFill>
              </a:rPr>
              <a:t>Optical Density Difference</a:t>
            </a:r>
            <a:r>
              <a:rPr lang="en-GB" sz="2000" dirty="0"/>
              <a:t>,” ODD. </a:t>
            </a:r>
          </a:p>
          <a:p>
            <a:pPr eaLnBrk="1" hangingPunct="1"/>
            <a:r>
              <a:rPr lang="en-GB" sz="2000" dirty="0"/>
              <a:t>Therefore, the unit of measurement is ODD, a ratio that is provided by the meter.  The value does not give an actual chlorophyll or nitrate content.</a:t>
            </a:r>
          </a:p>
        </p:txBody>
      </p:sp>
      <p:pic>
        <p:nvPicPr>
          <p:cNvPr id="32775" name="Picture 9" descr="Screen Shot 2018-04-29 at 13.36.55.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9750" y="2565400"/>
            <a:ext cx="2917825" cy="264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BFD77D80-9F65-0147-9C69-14494524269F}"/>
              </a:ext>
            </a:extLst>
          </p:cNvPr>
          <p:cNvSpPr txBox="1">
            <a:spLocks/>
          </p:cNvSpPr>
          <p:nvPr/>
        </p:nvSpPr>
        <p:spPr bwMode="auto">
          <a:xfrm>
            <a:off x="914400" y="404813"/>
            <a:ext cx="82296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F6228"/>
              </a:solidFill>
              <a:cs typeface="+mn-cs"/>
            </a:endParaRPr>
          </a:p>
          <a:p>
            <a:pPr>
              <a:lnSpc>
                <a:spcPct val="150000"/>
              </a:lnSpc>
              <a:defRPr/>
            </a:pPr>
            <a:endParaRPr lang="pt-PT" sz="1800" b="1" dirty="0">
              <a:solidFill>
                <a:srgbClr val="4F6228"/>
              </a:solidFill>
              <a:cs typeface="+mn-cs"/>
            </a:endParaRPr>
          </a:p>
        </p:txBody>
      </p:sp>
      <p:sp>
        <p:nvSpPr>
          <p:cNvPr id="7" name="Slide Number Placeholder 5">
            <a:extLst>
              <a:ext uri="{FF2B5EF4-FFF2-40B4-BE49-F238E27FC236}">
                <a16:creationId xmlns:a16="http://schemas.microsoft.com/office/drawing/2014/main" id="{26CF1FB7-5270-654E-A17B-785C9A526F37}"/>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19</a:t>
            </a:fld>
            <a:endParaRPr lang="en-US" altLang="en-PT" sz="1400"/>
          </a:p>
        </p:txBody>
      </p:sp>
    </p:spTree>
    <p:extLst>
      <p:ext uri="{BB962C8B-B14F-4D97-AF65-F5344CB8AC3E}">
        <p14:creationId xmlns:p14="http://schemas.microsoft.com/office/powerpoint/2010/main" val="4031375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9-06-26 at 11.00.19.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90442" y="1604720"/>
            <a:ext cx="2075469" cy="1478916"/>
          </a:xfrm>
          <a:prstGeom prst="rect">
            <a:avLst/>
          </a:prstGeom>
        </p:spPr>
      </p:pic>
      <p:grpSp>
        <p:nvGrpSpPr>
          <p:cNvPr id="22" name="Group 21"/>
          <p:cNvGrpSpPr/>
          <p:nvPr/>
        </p:nvGrpSpPr>
        <p:grpSpPr>
          <a:xfrm>
            <a:off x="209214" y="1604721"/>
            <a:ext cx="1111186" cy="1609621"/>
            <a:chOff x="111760" y="1670193"/>
            <a:chExt cx="1544321" cy="2209277"/>
          </a:xfrm>
        </p:grpSpPr>
        <p:pic>
          <p:nvPicPr>
            <p:cNvPr id="21" name="Picture 20" descr="Screen Shot 2019-06-26 at 11.22.27.jpg"/>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a:xfrm>
              <a:off x="201828" y="1670193"/>
              <a:ext cx="1278949" cy="1756799"/>
            </a:xfrm>
            <a:prstGeom prst="rect">
              <a:avLst/>
            </a:prstGeom>
          </p:spPr>
        </p:pic>
        <p:sp>
          <p:nvSpPr>
            <p:cNvPr id="19" name="TextBox 18"/>
            <p:cNvSpPr txBox="1"/>
            <p:nvPr/>
          </p:nvSpPr>
          <p:spPr>
            <a:xfrm>
              <a:off x="111760" y="2738889"/>
              <a:ext cx="1544321" cy="1140581"/>
            </a:xfrm>
            <a:prstGeom prst="rect">
              <a:avLst/>
            </a:prstGeom>
            <a:solidFill>
              <a:srgbClr val="FFFFFF"/>
            </a:solidFill>
          </p:spPr>
          <p:txBody>
            <a:bodyPr wrap="square" rtlCol="0">
              <a:spAutoFit/>
            </a:bodyPr>
            <a:lstStyle/>
            <a:p>
              <a:pPr algn="ctr"/>
              <a:endParaRPr lang="en-GB" sz="800" dirty="0"/>
            </a:p>
            <a:p>
              <a:pPr algn="ctr"/>
              <a:r>
                <a:rPr lang="en-GB" sz="800" dirty="0"/>
                <a:t>Roots absorb </a:t>
              </a:r>
              <a:r>
                <a:rPr lang="en-GB" sz="800" b="1" dirty="0"/>
                <a:t>humus</a:t>
              </a:r>
              <a:r>
                <a:rPr lang="en-GB" sz="800" dirty="0"/>
                <a:t> and transform it into plant substance (384-322 BC)</a:t>
              </a:r>
            </a:p>
          </p:txBody>
        </p:sp>
      </p:grpSp>
      <p:pic>
        <p:nvPicPr>
          <p:cNvPr id="24" name="Picture 23" descr="Screen Shot 2019-06-26 at 11.28.15.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12749" y="3753447"/>
            <a:ext cx="886753" cy="1193588"/>
          </a:xfrm>
          <a:prstGeom prst="rect">
            <a:avLst/>
          </a:prstGeom>
        </p:spPr>
      </p:pic>
      <p:grpSp>
        <p:nvGrpSpPr>
          <p:cNvPr id="32" name="Group 31"/>
          <p:cNvGrpSpPr/>
          <p:nvPr/>
        </p:nvGrpSpPr>
        <p:grpSpPr>
          <a:xfrm>
            <a:off x="2857233" y="3460563"/>
            <a:ext cx="1912495" cy="2293521"/>
            <a:chOff x="4549264" y="1231204"/>
            <a:chExt cx="2504294" cy="2629530"/>
          </a:xfrm>
        </p:grpSpPr>
        <p:grpSp>
          <p:nvGrpSpPr>
            <p:cNvPr id="17" name="Group 16"/>
            <p:cNvGrpSpPr/>
            <p:nvPr/>
          </p:nvGrpSpPr>
          <p:grpSpPr>
            <a:xfrm>
              <a:off x="4549264" y="1231204"/>
              <a:ext cx="2504294" cy="2629530"/>
              <a:chOff x="3860799" y="573769"/>
              <a:chExt cx="4262234" cy="4130309"/>
            </a:xfrm>
          </p:grpSpPr>
          <p:pic>
            <p:nvPicPr>
              <p:cNvPr id="14" name="Picture 2" descr="JustusvonLiebi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860799" y="573769"/>
                <a:ext cx="3505201" cy="4130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 Box 8"/>
              <p:cNvSpPr txBox="1">
                <a:spLocks noChangeArrowheads="1"/>
              </p:cNvSpPr>
              <p:nvPr/>
            </p:nvSpPr>
            <p:spPr bwMode="auto">
              <a:xfrm>
                <a:off x="5482010" y="4034265"/>
                <a:ext cx="2641023" cy="60968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800" dirty="0"/>
                  <a:t>Justus von </a:t>
                </a:r>
                <a:r>
                  <a:rPr lang="en-US" sz="800" dirty="0" err="1"/>
                  <a:t>Leibig</a:t>
                </a:r>
                <a:r>
                  <a:rPr lang="en-US" sz="800" dirty="0"/>
                  <a:t> (1844)</a:t>
                </a:r>
              </a:p>
            </p:txBody>
          </p:sp>
        </p:grpSp>
        <p:sp>
          <p:nvSpPr>
            <p:cNvPr id="30" name="Rectangle 29"/>
            <p:cNvSpPr/>
            <p:nvPr/>
          </p:nvSpPr>
          <p:spPr>
            <a:xfrm>
              <a:off x="5870065" y="1658162"/>
              <a:ext cx="833120" cy="91220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Rectangle 30"/>
            <p:cNvSpPr/>
            <p:nvPr/>
          </p:nvSpPr>
          <p:spPr>
            <a:xfrm>
              <a:off x="5871308" y="2872299"/>
              <a:ext cx="833120" cy="4679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9" name="Picture 28" descr="Screen Shot 2019-06-26 at 11.16.34.jpg"/>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856" b="89904" l="0" r="100000"/>
                      </a14:imgEffect>
                    </a14:imgLayer>
                  </a14:imgProps>
                </a:ext>
                <a:ext uri="{28A0092B-C50C-407E-A947-70E740481C1C}">
                  <a14:useLocalDpi xmlns:a14="http://schemas.microsoft.com/office/drawing/2010/main"/>
                </a:ext>
              </a:extLst>
            </a:blip>
            <a:srcRect/>
            <a:stretch/>
          </p:blipFill>
          <p:spPr>
            <a:xfrm>
              <a:off x="5972908" y="1795775"/>
              <a:ext cx="854485" cy="1224280"/>
            </a:xfrm>
            <a:prstGeom prst="rect">
              <a:avLst/>
            </a:prstGeom>
          </p:spPr>
        </p:pic>
      </p:grpSp>
      <p:grpSp>
        <p:nvGrpSpPr>
          <p:cNvPr id="49" name="Group 48"/>
          <p:cNvGrpSpPr/>
          <p:nvPr/>
        </p:nvGrpSpPr>
        <p:grpSpPr>
          <a:xfrm>
            <a:off x="4838655" y="3527363"/>
            <a:ext cx="1328090" cy="1758227"/>
            <a:chOff x="5010626" y="2770216"/>
            <a:chExt cx="1328090" cy="1758227"/>
          </a:xfrm>
        </p:grpSpPr>
        <p:pic>
          <p:nvPicPr>
            <p:cNvPr id="2" name="Picture 1" descr="Screen Shot 2019-06-26 at 11.47.21.jp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010626" y="2770216"/>
              <a:ext cx="1328090" cy="1393362"/>
            </a:xfrm>
            <a:prstGeom prst="rect">
              <a:avLst/>
            </a:prstGeom>
          </p:spPr>
        </p:pic>
        <p:sp>
          <p:nvSpPr>
            <p:cNvPr id="25" name="TextBox 24"/>
            <p:cNvSpPr txBox="1"/>
            <p:nvPr/>
          </p:nvSpPr>
          <p:spPr>
            <a:xfrm>
              <a:off x="5201014" y="4189889"/>
              <a:ext cx="952505" cy="338554"/>
            </a:xfrm>
            <a:prstGeom prst="rect">
              <a:avLst/>
            </a:prstGeom>
            <a:noFill/>
          </p:spPr>
          <p:txBody>
            <a:bodyPr wrap="none" rtlCol="0">
              <a:spAutoFit/>
            </a:bodyPr>
            <a:lstStyle/>
            <a:p>
              <a:r>
                <a:rPr lang="en-GB" sz="800" dirty="0"/>
                <a:t>Carl Bosch and </a:t>
              </a:r>
            </a:p>
            <a:p>
              <a:r>
                <a:rPr lang="en-GB" sz="800" dirty="0"/>
                <a:t>Fritz Haber 1900</a:t>
              </a:r>
            </a:p>
          </p:txBody>
        </p:sp>
      </p:grpSp>
      <p:pic>
        <p:nvPicPr>
          <p:cNvPr id="26" name="Picture 25" descr="Screen Shot 2019-06-26 at 12.03.49.jp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804248" y="2408806"/>
            <a:ext cx="1856788" cy="2047943"/>
          </a:xfrm>
          <a:prstGeom prst="ellipse">
            <a:avLst/>
          </a:prstGeom>
        </p:spPr>
      </p:pic>
      <p:sp>
        <p:nvSpPr>
          <p:cNvPr id="37" name="Date Placeholder 3"/>
          <p:cNvSpPr>
            <a:spLocks noGrp="1"/>
          </p:cNvSpPr>
          <p:nvPr>
            <p:ph type="dt" sz="half" idx="10"/>
          </p:nvPr>
        </p:nvSpPr>
        <p:spPr>
          <a:xfrm>
            <a:off x="559867" y="3253322"/>
            <a:ext cx="728952" cy="273844"/>
          </a:xfrm>
        </p:spPr>
        <p:txBody>
          <a:bodyPr/>
          <a:lstStyle/>
          <a:p>
            <a:fld id="{30AAB05B-99D3-E44B-9514-D05D3D9C59FC}" type="datetime5">
              <a:rPr lang="en-US" sz="700">
                <a:solidFill>
                  <a:schemeClr val="bg1">
                    <a:lumMod val="75000"/>
                  </a:schemeClr>
                </a:solidFill>
                <a:latin typeface="Franklin Gothic Book"/>
                <a:cs typeface="Franklin Gothic Book"/>
              </a:rPr>
              <a:pPr/>
              <a:t>27-Mar-22</a:t>
            </a:fld>
            <a:endParaRPr lang="en-US" sz="700" dirty="0">
              <a:solidFill>
                <a:schemeClr val="bg1">
                  <a:lumMod val="75000"/>
                </a:schemeClr>
              </a:solidFill>
              <a:latin typeface="Franklin Gothic Book"/>
              <a:cs typeface="Franklin Gothic Book"/>
            </a:endParaRPr>
          </a:p>
        </p:txBody>
      </p:sp>
      <p:sp>
        <p:nvSpPr>
          <p:cNvPr id="38" name="Slide Number Placeholder 5"/>
          <p:cNvSpPr>
            <a:spLocks noGrp="1"/>
          </p:cNvSpPr>
          <p:nvPr>
            <p:ph type="sldNum" sz="quarter" idx="12"/>
          </p:nvPr>
        </p:nvSpPr>
        <p:spPr>
          <a:xfrm>
            <a:off x="8500370" y="3253322"/>
            <a:ext cx="289097" cy="273844"/>
          </a:xfrm>
        </p:spPr>
        <p:txBody>
          <a:bodyPr/>
          <a:lstStyle/>
          <a:p>
            <a:fld id="{85434939-99B8-7445-8730-D52F2D60EAC0}" type="slidenum">
              <a:rPr lang="en-US" sz="700">
                <a:solidFill>
                  <a:schemeClr val="bg1">
                    <a:lumMod val="75000"/>
                  </a:schemeClr>
                </a:solidFill>
                <a:latin typeface="Franklin Gothic Book"/>
                <a:cs typeface="Franklin Gothic Book"/>
              </a:rPr>
              <a:t>2</a:t>
            </a:fld>
            <a:endParaRPr lang="en-US" sz="700" dirty="0">
              <a:solidFill>
                <a:schemeClr val="bg1">
                  <a:lumMod val="75000"/>
                </a:schemeClr>
              </a:solidFill>
              <a:latin typeface="Franklin Gothic Book"/>
              <a:cs typeface="Franklin Gothic Book"/>
            </a:endParaRPr>
          </a:p>
        </p:txBody>
      </p:sp>
      <p:sp>
        <p:nvSpPr>
          <p:cNvPr id="39" name="TextBox 38"/>
          <p:cNvSpPr txBox="1"/>
          <p:nvPr/>
        </p:nvSpPr>
        <p:spPr>
          <a:xfrm>
            <a:off x="212749" y="4947035"/>
            <a:ext cx="1199927" cy="584776"/>
          </a:xfrm>
          <a:prstGeom prst="rect">
            <a:avLst/>
          </a:prstGeom>
          <a:noFill/>
        </p:spPr>
        <p:txBody>
          <a:bodyPr wrap="square" rtlCol="0">
            <a:spAutoFit/>
          </a:bodyPr>
          <a:lstStyle/>
          <a:p>
            <a:r>
              <a:rPr lang="en-GB" sz="800" dirty="0"/>
              <a:t>Pliny (23-79 AC)</a:t>
            </a:r>
          </a:p>
          <a:p>
            <a:r>
              <a:rPr lang="en-GB" sz="800" dirty="0"/>
              <a:t>Growing a crop of lupines improves next crop</a:t>
            </a:r>
          </a:p>
        </p:txBody>
      </p:sp>
      <p:sp>
        <p:nvSpPr>
          <p:cNvPr id="40" name="Pentagon 39"/>
          <p:cNvSpPr/>
          <p:nvPr/>
        </p:nvSpPr>
        <p:spPr>
          <a:xfrm>
            <a:off x="31548" y="3257177"/>
            <a:ext cx="9129993" cy="241833"/>
          </a:xfrm>
          <a:prstGeom prst="homePlate">
            <a:avLst/>
          </a:prstGeom>
          <a:solidFill>
            <a:schemeClr val="accent3">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1" name="TextBox 40"/>
          <p:cNvSpPr txBox="1"/>
          <p:nvPr/>
        </p:nvSpPr>
        <p:spPr>
          <a:xfrm>
            <a:off x="35496" y="3175206"/>
            <a:ext cx="2220480" cy="461665"/>
          </a:xfrm>
          <a:prstGeom prst="rect">
            <a:avLst/>
          </a:prstGeom>
          <a:noFill/>
        </p:spPr>
        <p:txBody>
          <a:bodyPr wrap="none" rtlCol="0">
            <a:spAutoFit/>
          </a:bodyPr>
          <a:lstStyle/>
          <a:p>
            <a:r>
              <a:rPr lang="en-GB" dirty="0">
                <a:solidFill>
                  <a:schemeClr val="accent3">
                    <a:lumMod val="50000"/>
                  </a:schemeClr>
                </a:solidFill>
              </a:rPr>
              <a:t>Organic matter</a:t>
            </a:r>
          </a:p>
        </p:txBody>
      </p:sp>
      <p:sp>
        <p:nvSpPr>
          <p:cNvPr id="42" name="TextBox 41"/>
          <p:cNvSpPr txBox="1"/>
          <p:nvPr/>
        </p:nvSpPr>
        <p:spPr>
          <a:xfrm>
            <a:off x="2255381" y="3157835"/>
            <a:ext cx="993990" cy="461665"/>
          </a:xfrm>
          <a:prstGeom prst="rect">
            <a:avLst/>
          </a:prstGeom>
          <a:noFill/>
        </p:spPr>
        <p:txBody>
          <a:bodyPr wrap="none" rtlCol="0">
            <a:spAutoFit/>
          </a:bodyPr>
          <a:lstStyle/>
          <a:p>
            <a:r>
              <a:rPr lang="en-GB" dirty="0">
                <a:solidFill>
                  <a:schemeClr val="accent3">
                    <a:lumMod val="50000"/>
                  </a:schemeClr>
                </a:solidFill>
              </a:rPr>
              <a:t>Water</a:t>
            </a:r>
          </a:p>
        </p:txBody>
      </p:sp>
      <p:sp>
        <p:nvSpPr>
          <p:cNvPr id="43" name="TextBox 42"/>
          <p:cNvSpPr txBox="1"/>
          <p:nvPr/>
        </p:nvSpPr>
        <p:spPr>
          <a:xfrm>
            <a:off x="3259661" y="2977590"/>
            <a:ext cx="1744387" cy="800219"/>
          </a:xfrm>
          <a:prstGeom prst="rect">
            <a:avLst/>
          </a:prstGeom>
          <a:solidFill>
            <a:schemeClr val="accent3">
              <a:lumMod val="75000"/>
            </a:schemeClr>
          </a:solidFill>
        </p:spPr>
        <p:txBody>
          <a:bodyPr wrap="none" rtlCol="0">
            <a:spAutoFit/>
          </a:bodyPr>
          <a:lstStyle/>
          <a:p>
            <a:pPr algn="ctr"/>
            <a:r>
              <a:rPr lang="en-GB" sz="3000" b="1" dirty="0">
                <a:solidFill>
                  <a:schemeClr val="bg1"/>
                </a:solidFill>
              </a:rPr>
              <a:t>Minerals</a:t>
            </a:r>
          </a:p>
          <a:p>
            <a:pPr algn="ctr"/>
            <a:r>
              <a:rPr lang="en-GB" sz="1600" b="1" dirty="0">
                <a:solidFill>
                  <a:schemeClr val="bg1"/>
                </a:solidFill>
              </a:rPr>
              <a:t>Building blocks</a:t>
            </a:r>
          </a:p>
        </p:txBody>
      </p:sp>
      <p:sp>
        <p:nvSpPr>
          <p:cNvPr id="44" name="TextBox 43"/>
          <p:cNvSpPr txBox="1"/>
          <p:nvPr/>
        </p:nvSpPr>
        <p:spPr>
          <a:xfrm>
            <a:off x="5201014" y="3186841"/>
            <a:ext cx="612668" cy="461665"/>
          </a:xfrm>
          <a:prstGeom prst="rect">
            <a:avLst/>
          </a:prstGeom>
          <a:noFill/>
        </p:spPr>
        <p:txBody>
          <a:bodyPr wrap="none" rtlCol="0">
            <a:spAutoFit/>
          </a:bodyPr>
          <a:lstStyle/>
          <a:p>
            <a:r>
              <a:rPr lang="en-GB" dirty="0">
                <a:solidFill>
                  <a:schemeClr val="accent3">
                    <a:lumMod val="50000"/>
                  </a:schemeClr>
                </a:solidFill>
              </a:rPr>
              <a:t>(N)</a:t>
            </a:r>
          </a:p>
        </p:txBody>
      </p:sp>
      <p:sp>
        <p:nvSpPr>
          <p:cNvPr id="28" name="TextBox 27"/>
          <p:cNvSpPr txBox="1"/>
          <p:nvPr/>
        </p:nvSpPr>
        <p:spPr>
          <a:xfrm>
            <a:off x="6516216" y="3095962"/>
            <a:ext cx="2513830" cy="553998"/>
          </a:xfrm>
          <a:prstGeom prst="rect">
            <a:avLst/>
          </a:prstGeom>
          <a:solidFill>
            <a:schemeClr val="bg1"/>
          </a:solidFill>
        </p:spPr>
        <p:txBody>
          <a:bodyPr wrap="none" rtlCol="0">
            <a:spAutoFit/>
          </a:bodyPr>
          <a:lstStyle/>
          <a:p>
            <a:r>
              <a:rPr lang="en-GB" sz="3000" b="1" dirty="0" err="1"/>
              <a:t>Biofertilizers</a:t>
            </a:r>
            <a:endParaRPr lang="en-GB" sz="3000" b="1" dirty="0"/>
          </a:p>
        </p:txBody>
      </p:sp>
      <p:sp>
        <p:nvSpPr>
          <p:cNvPr id="20" name="TextBox 19"/>
          <p:cNvSpPr txBox="1"/>
          <p:nvPr/>
        </p:nvSpPr>
        <p:spPr>
          <a:xfrm>
            <a:off x="2726682" y="5721351"/>
            <a:ext cx="1380506" cy="307777"/>
          </a:xfrm>
          <a:prstGeom prst="rect">
            <a:avLst/>
          </a:prstGeom>
          <a:noFill/>
        </p:spPr>
        <p:txBody>
          <a:bodyPr wrap="none" rtlCol="0">
            <a:spAutoFit/>
          </a:bodyPr>
          <a:lstStyle/>
          <a:p>
            <a:r>
              <a:rPr lang="en-GB" sz="1400" dirty="0">
                <a:solidFill>
                  <a:schemeClr val="bg1"/>
                </a:solidFill>
              </a:rPr>
              <a:t>Building blocks</a:t>
            </a:r>
          </a:p>
        </p:txBody>
      </p:sp>
      <p:sp>
        <p:nvSpPr>
          <p:cNvPr id="23" name="TextBox 22"/>
          <p:cNvSpPr txBox="1"/>
          <p:nvPr/>
        </p:nvSpPr>
        <p:spPr>
          <a:xfrm>
            <a:off x="7158940" y="4681825"/>
            <a:ext cx="1300356" cy="369332"/>
          </a:xfrm>
          <a:prstGeom prst="rect">
            <a:avLst/>
          </a:prstGeom>
          <a:noFill/>
        </p:spPr>
        <p:txBody>
          <a:bodyPr wrap="none" rtlCol="0">
            <a:spAutoFit/>
          </a:bodyPr>
          <a:lstStyle/>
          <a:p>
            <a:r>
              <a:rPr lang="en-GB" dirty="0">
                <a:solidFill>
                  <a:srgbClr val="479273"/>
                </a:solidFill>
              </a:rPr>
              <a:t>Regulators</a:t>
            </a:r>
          </a:p>
        </p:txBody>
      </p:sp>
      <p:grpSp>
        <p:nvGrpSpPr>
          <p:cNvPr id="45" name="Group 44"/>
          <p:cNvGrpSpPr/>
          <p:nvPr/>
        </p:nvGrpSpPr>
        <p:grpSpPr>
          <a:xfrm>
            <a:off x="4616908" y="1859690"/>
            <a:ext cx="1768445" cy="1298144"/>
            <a:chOff x="4502152" y="935837"/>
            <a:chExt cx="1768445" cy="1298144"/>
          </a:xfrm>
        </p:grpSpPr>
        <p:sp>
          <p:nvSpPr>
            <p:cNvPr id="35" name="TextBox 34"/>
            <p:cNvSpPr txBox="1"/>
            <p:nvPr/>
          </p:nvSpPr>
          <p:spPr>
            <a:xfrm>
              <a:off x="4704143" y="2018537"/>
              <a:ext cx="1566454" cy="215444"/>
            </a:xfrm>
            <a:prstGeom prst="rect">
              <a:avLst/>
            </a:prstGeom>
            <a:noFill/>
          </p:spPr>
          <p:txBody>
            <a:bodyPr wrap="none" rtlCol="0">
              <a:spAutoFit/>
            </a:bodyPr>
            <a:lstStyle/>
            <a:p>
              <a:r>
                <a:rPr lang="en-GB" sz="800" dirty="0"/>
                <a:t>1888 </a:t>
              </a:r>
              <a:r>
                <a:rPr lang="mr-IN" sz="800" dirty="0"/>
                <a:t>–</a:t>
              </a:r>
              <a:r>
                <a:rPr lang="en-GB" sz="800" dirty="0"/>
                <a:t> </a:t>
              </a:r>
              <a:r>
                <a:rPr lang="en-GB" sz="800" dirty="0" err="1"/>
                <a:t>Hellriegel</a:t>
              </a:r>
              <a:r>
                <a:rPr lang="en-GB" sz="800" dirty="0"/>
                <a:t> and </a:t>
              </a:r>
              <a:r>
                <a:rPr lang="en-GB" sz="800" dirty="0" err="1"/>
                <a:t>Wilfarth</a:t>
              </a:r>
              <a:r>
                <a:rPr lang="en-GB" sz="800" dirty="0"/>
                <a:t> </a:t>
              </a:r>
            </a:p>
          </p:txBody>
        </p:sp>
        <p:grpSp>
          <p:nvGrpSpPr>
            <p:cNvPr id="34" name="Group 33"/>
            <p:cNvGrpSpPr/>
            <p:nvPr/>
          </p:nvGrpSpPr>
          <p:grpSpPr>
            <a:xfrm>
              <a:off x="4502152" y="935837"/>
              <a:ext cx="1686560" cy="1091589"/>
              <a:chOff x="4236720" y="935838"/>
              <a:chExt cx="1554382" cy="903122"/>
            </a:xfrm>
          </p:grpSpPr>
          <p:pic>
            <p:nvPicPr>
              <p:cNvPr id="33" name="Picture 32" descr="Screen Shot 2019-06-26 at 11.34.08.jp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010626" y="935838"/>
                <a:ext cx="780476" cy="903122"/>
              </a:xfrm>
              <a:prstGeom prst="rect">
                <a:avLst/>
              </a:prstGeom>
            </p:spPr>
          </p:pic>
          <p:pic>
            <p:nvPicPr>
              <p:cNvPr id="47" name="Picture 46" descr="Screen Shot 2019-06-26 at 11.34.08.jpg"/>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4236720" y="935838"/>
                <a:ext cx="773906" cy="903122"/>
              </a:xfrm>
              <a:prstGeom prst="rect">
                <a:avLst/>
              </a:prstGeom>
            </p:spPr>
          </p:pic>
        </p:grpSp>
      </p:grpSp>
      <p:pic>
        <p:nvPicPr>
          <p:cNvPr id="51" name="Picture 10" descr="WK LOGO Nutriplanta-09.png">
            <a:extLst>
              <a:ext uri="{FF2B5EF4-FFF2-40B4-BE49-F238E27FC236}">
                <a16:creationId xmlns:a16="http://schemas.microsoft.com/office/drawing/2014/main" id="{F1BC0CD9-27A9-2642-9FF9-0608B481F54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Slide Number Placeholder 5">
            <a:extLst>
              <a:ext uri="{FF2B5EF4-FFF2-40B4-BE49-F238E27FC236}">
                <a16:creationId xmlns:a16="http://schemas.microsoft.com/office/drawing/2014/main" id="{45B0B715-CB7A-3241-B2F3-CC6AB8239469}"/>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2</a:t>
            </a:fld>
            <a:endParaRPr lang="en-US" altLang="en-PT" sz="1400"/>
          </a:p>
        </p:txBody>
      </p:sp>
      <p:sp>
        <p:nvSpPr>
          <p:cNvPr id="3" name="Down Arrow 2">
            <a:extLst>
              <a:ext uri="{FF2B5EF4-FFF2-40B4-BE49-F238E27FC236}">
                <a16:creationId xmlns:a16="http://schemas.microsoft.com/office/drawing/2014/main" id="{A68A66A2-D062-B14B-B39D-388F6B350299}"/>
              </a:ext>
            </a:extLst>
          </p:cNvPr>
          <p:cNvSpPr/>
          <p:nvPr/>
        </p:nvSpPr>
        <p:spPr>
          <a:xfrm>
            <a:off x="4067944" y="332656"/>
            <a:ext cx="362098" cy="2552022"/>
          </a:xfrm>
          <a:prstGeom prst="downArrow">
            <a:avLst/>
          </a:prstGeom>
          <a:solidFill>
            <a:srgbClr val="4792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50" name="Down Arrow 49">
            <a:extLst>
              <a:ext uri="{FF2B5EF4-FFF2-40B4-BE49-F238E27FC236}">
                <a16:creationId xmlns:a16="http://schemas.microsoft.com/office/drawing/2014/main" id="{1070A940-BE7D-DE40-A608-3381D74265C6}"/>
              </a:ext>
            </a:extLst>
          </p:cNvPr>
          <p:cNvSpPr/>
          <p:nvPr/>
        </p:nvSpPr>
        <p:spPr>
          <a:xfrm>
            <a:off x="7571215" y="332656"/>
            <a:ext cx="313153" cy="1925201"/>
          </a:xfrm>
          <a:prstGeom prst="downArrow">
            <a:avLst/>
          </a:prstGeom>
          <a:solidFill>
            <a:srgbClr val="4792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626185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pt-PT" dirty="0"/>
              <a:t>Fisiologia Vegetal 2017/18</a:t>
            </a:r>
          </a:p>
        </p:txBody>
      </p:sp>
      <p:pic>
        <p:nvPicPr>
          <p:cNvPr id="34819"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1"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pic>
        <p:nvPicPr>
          <p:cNvPr id="34822" name="Picture 1" descr="Screen Shot 2018-04-29 at 13.43.1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544" y="1411288"/>
            <a:ext cx="8143643" cy="544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398F8499-D129-6942-9F38-33A3B61A62E6}"/>
              </a:ext>
            </a:extLst>
          </p:cNvPr>
          <p:cNvSpPr txBox="1">
            <a:spLocks/>
          </p:cNvSpPr>
          <p:nvPr/>
        </p:nvSpPr>
        <p:spPr bwMode="auto">
          <a:xfrm>
            <a:off x="914400" y="404813"/>
            <a:ext cx="82296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79273"/>
              </a:solidFill>
              <a:cs typeface="+mn-cs"/>
            </a:endParaRPr>
          </a:p>
          <a:p>
            <a:pPr>
              <a:lnSpc>
                <a:spcPct val="150000"/>
              </a:lnSpc>
              <a:defRPr/>
            </a:pPr>
            <a:endParaRPr lang="pt-PT" sz="1800" b="1" dirty="0">
              <a:solidFill>
                <a:srgbClr val="4F6228"/>
              </a:solidFill>
              <a:cs typeface="+mn-cs"/>
            </a:endParaRPr>
          </a:p>
        </p:txBody>
      </p:sp>
      <p:sp>
        <p:nvSpPr>
          <p:cNvPr id="7" name="Slide Number Placeholder 5">
            <a:extLst>
              <a:ext uri="{FF2B5EF4-FFF2-40B4-BE49-F238E27FC236}">
                <a16:creationId xmlns:a16="http://schemas.microsoft.com/office/drawing/2014/main" id="{A117B007-669F-1744-9E37-CE52AFDF7D47}"/>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20</a:t>
            </a:fld>
            <a:endParaRPr lang="en-US" altLang="en-PT" sz="1400"/>
          </a:p>
        </p:txBody>
      </p:sp>
    </p:spTree>
    <p:extLst>
      <p:ext uri="{BB962C8B-B14F-4D97-AF65-F5344CB8AC3E}">
        <p14:creationId xmlns:p14="http://schemas.microsoft.com/office/powerpoint/2010/main" val="2266734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9"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sp>
        <p:nvSpPr>
          <p:cNvPr id="36872" name="TextBox 8"/>
          <p:cNvSpPr txBox="1">
            <a:spLocks noChangeArrowheads="1"/>
          </p:cNvSpPr>
          <p:nvPr/>
        </p:nvSpPr>
        <p:spPr bwMode="auto">
          <a:xfrm>
            <a:off x="397855" y="6213507"/>
            <a:ext cx="83482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1800" dirty="0">
                <a:solidFill>
                  <a:srgbClr val="E46C0A"/>
                </a:solidFill>
              </a:rPr>
              <a:t>O SPAD </a:t>
            </a:r>
            <a:r>
              <a:rPr lang="en-GB" sz="1800" dirty="0" err="1">
                <a:solidFill>
                  <a:srgbClr val="E46C0A"/>
                </a:solidFill>
              </a:rPr>
              <a:t>relaciona</a:t>
            </a:r>
            <a:r>
              <a:rPr lang="en-GB" sz="1800" dirty="0">
                <a:solidFill>
                  <a:srgbClr val="E46C0A"/>
                </a:solidFill>
              </a:rPr>
              <a:t>-se com o N mas </a:t>
            </a:r>
            <a:r>
              <a:rPr lang="en-GB" sz="1800" dirty="0" err="1">
                <a:solidFill>
                  <a:srgbClr val="E46C0A"/>
                </a:solidFill>
              </a:rPr>
              <a:t>não</a:t>
            </a:r>
            <a:r>
              <a:rPr lang="en-GB" sz="1800" dirty="0">
                <a:solidFill>
                  <a:srgbClr val="E46C0A"/>
                </a:solidFill>
              </a:rPr>
              <a:t> com o K.</a:t>
            </a:r>
          </a:p>
        </p:txBody>
      </p:sp>
      <p:pic>
        <p:nvPicPr>
          <p:cNvPr id="5" name="Picture 4" descr="Screen Shot 2018-05-01 at 10.12.55.jpg"/>
          <p:cNvPicPr>
            <a:picLocks noChangeAspect="1"/>
          </p:cNvPicPr>
          <p:nvPr/>
        </p:nvPicPr>
        <p:blipFill rotWithShape="1">
          <a:blip r:embed="rId4" cstate="email">
            <a:extLst>
              <a:ext uri="{28A0092B-C50C-407E-A947-70E740481C1C}">
                <a14:useLocalDpi xmlns:a14="http://schemas.microsoft.com/office/drawing/2010/main" val="0"/>
              </a:ext>
            </a:extLst>
          </a:blip>
          <a:srcRect l="26587" t="51164" r="28307" b="9259"/>
          <a:stretch/>
        </p:blipFill>
        <p:spPr>
          <a:xfrm>
            <a:off x="303389" y="1455159"/>
            <a:ext cx="8589091" cy="4710145"/>
          </a:xfrm>
          <a:prstGeom prst="rect">
            <a:avLst/>
          </a:prstGeom>
        </p:spPr>
      </p:pic>
      <p:sp>
        <p:nvSpPr>
          <p:cNvPr id="11" name="Content Placeholder 2">
            <a:extLst>
              <a:ext uri="{FF2B5EF4-FFF2-40B4-BE49-F238E27FC236}">
                <a16:creationId xmlns:a16="http://schemas.microsoft.com/office/drawing/2014/main" id="{974A5D7B-00F2-A740-89B3-58DA748DFDA7}"/>
              </a:ext>
            </a:extLst>
          </p:cNvPr>
          <p:cNvSpPr txBox="1">
            <a:spLocks/>
          </p:cNvSpPr>
          <p:nvPr/>
        </p:nvSpPr>
        <p:spPr bwMode="auto">
          <a:xfrm>
            <a:off x="914400" y="404813"/>
            <a:ext cx="82296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79273"/>
              </a:solidFill>
              <a:cs typeface="+mn-cs"/>
            </a:endParaRPr>
          </a:p>
          <a:p>
            <a:pPr>
              <a:lnSpc>
                <a:spcPct val="150000"/>
              </a:lnSpc>
              <a:defRPr/>
            </a:pPr>
            <a:endParaRPr lang="pt-PT" sz="1800" b="1" dirty="0">
              <a:solidFill>
                <a:srgbClr val="4F6228"/>
              </a:solidFill>
              <a:cs typeface="+mn-cs"/>
            </a:endParaRPr>
          </a:p>
        </p:txBody>
      </p:sp>
      <p:sp>
        <p:nvSpPr>
          <p:cNvPr id="7" name="Slide Number Placeholder 5">
            <a:extLst>
              <a:ext uri="{FF2B5EF4-FFF2-40B4-BE49-F238E27FC236}">
                <a16:creationId xmlns:a16="http://schemas.microsoft.com/office/drawing/2014/main" id="{637C17BD-A3DB-B941-8026-3415E0295ED1}"/>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21</a:t>
            </a:fld>
            <a:endParaRPr lang="en-US" altLang="en-PT" sz="1400"/>
          </a:p>
        </p:txBody>
      </p:sp>
    </p:spTree>
    <p:extLst>
      <p:ext uri="{BB962C8B-B14F-4D97-AF65-F5344CB8AC3E}">
        <p14:creationId xmlns:p14="http://schemas.microsoft.com/office/powerpoint/2010/main" val="606818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9"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sp>
        <p:nvSpPr>
          <p:cNvPr id="36871" name="TextBox 7"/>
          <p:cNvSpPr txBox="1">
            <a:spLocks noChangeArrowheads="1"/>
          </p:cNvSpPr>
          <p:nvPr/>
        </p:nvSpPr>
        <p:spPr bwMode="auto">
          <a:xfrm>
            <a:off x="467544" y="5283785"/>
            <a:ext cx="3863975"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dirty="0"/>
              <a:t>Se </a:t>
            </a:r>
            <a:r>
              <a:rPr lang="en-GB" sz="1400" dirty="0" err="1"/>
              <a:t>esta</a:t>
            </a:r>
            <a:r>
              <a:rPr lang="en-GB" sz="1400" dirty="0"/>
              <a:t> </a:t>
            </a:r>
            <a:r>
              <a:rPr lang="en-GB" sz="1400" dirty="0" err="1"/>
              <a:t>curva</a:t>
            </a:r>
            <a:r>
              <a:rPr lang="en-GB" sz="1400" dirty="0"/>
              <a:t> </a:t>
            </a:r>
            <a:r>
              <a:rPr lang="en-GB" sz="1400" dirty="0" err="1"/>
              <a:t>representar</a:t>
            </a:r>
            <a:r>
              <a:rPr lang="en-GB" sz="1400" dirty="0"/>
              <a:t> a </a:t>
            </a:r>
            <a:r>
              <a:rPr lang="en-GB" sz="1400" dirty="0" err="1"/>
              <a:t>relação</a:t>
            </a:r>
            <a:r>
              <a:rPr lang="en-GB" sz="1400" dirty="0"/>
              <a:t> entre o </a:t>
            </a:r>
            <a:r>
              <a:rPr lang="en-GB" sz="1400" dirty="0" err="1"/>
              <a:t>valor</a:t>
            </a:r>
            <a:r>
              <a:rPr lang="en-GB" sz="1400" dirty="0"/>
              <a:t> de SPAD e a </a:t>
            </a:r>
            <a:r>
              <a:rPr lang="en-GB" sz="1400" dirty="0" err="1"/>
              <a:t>concentração</a:t>
            </a:r>
            <a:r>
              <a:rPr lang="en-GB" sz="1400" dirty="0"/>
              <a:t> de N </a:t>
            </a:r>
            <a:r>
              <a:rPr lang="en-GB" sz="1400" dirty="0" err="1"/>
              <a:t>na</a:t>
            </a:r>
            <a:r>
              <a:rPr lang="en-GB" sz="1400" dirty="0"/>
              <a:t> </a:t>
            </a:r>
            <a:r>
              <a:rPr lang="en-GB" sz="1400" dirty="0" err="1"/>
              <a:t>folha</a:t>
            </a:r>
            <a:r>
              <a:rPr lang="en-GB" sz="1400" dirty="0"/>
              <a:t> de </a:t>
            </a:r>
            <a:r>
              <a:rPr lang="en-GB" sz="1400" dirty="0" err="1"/>
              <a:t>alface</a:t>
            </a:r>
            <a:r>
              <a:rPr lang="en-GB" sz="1400" dirty="0"/>
              <a:t> (</a:t>
            </a:r>
            <a:r>
              <a:rPr lang="en-GB" sz="1400" i="1" dirty="0" err="1"/>
              <a:t>Lactuca</a:t>
            </a:r>
            <a:r>
              <a:rPr lang="en-GB" sz="1400" i="1" dirty="0"/>
              <a:t> sativa</a:t>
            </a:r>
            <a:r>
              <a:rPr lang="en-GB" sz="1400" dirty="0"/>
              <a:t>), qual </a:t>
            </a:r>
            <a:r>
              <a:rPr lang="en-GB" sz="1400" dirty="0" err="1"/>
              <a:t>será</a:t>
            </a:r>
            <a:r>
              <a:rPr lang="en-GB" sz="1400" dirty="0"/>
              <a:t> a </a:t>
            </a:r>
            <a:r>
              <a:rPr lang="en-GB" sz="1400" dirty="0" err="1"/>
              <a:t>concentração</a:t>
            </a:r>
            <a:r>
              <a:rPr lang="en-GB" sz="1400" dirty="0"/>
              <a:t> de N das </a:t>
            </a:r>
            <a:r>
              <a:rPr lang="en-GB" sz="1400" dirty="0" err="1"/>
              <a:t>folhas</a:t>
            </a:r>
            <a:r>
              <a:rPr lang="en-GB" sz="1400" dirty="0"/>
              <a:t> </a:t>
            </a:r>
            <a:r>
              <a:rPr lang="en-GB" sz="1400" dirty="0" err="1"/>
              <a:t>nos</a:t>
            </a:r>
            <a:r>
              <a:rPr lang="en-GB" sz="1400" dirty="0"/>
              <a:t> </a:t>
            </a:r>
            <a:r>
              <a:rPr lang="en-GB" sz="1400" dirty="0" err="1"/>
              <a:t>distintos</a:t>
            </a:r>
            <a:r>
              <a:rPr lang="en-GB" sz="1400" dirty="0"/>
              <a:t> </a:t>
            </a:r>
            <a:r>
              <a:rPr lang="en-GB" sz="1400" dirty="0" err="1"/>
              <a:t>tratamentos</a:t>
            </a:r>
            <a:r>
              <a:rPr lang="en-GB" sz="1400" dirty="0"/>
              <a:t> </a:t>
            </a:r>
            <a:r>
              <a:rPr lang="en-GB" sz="1400" dirty="0" err="1"/>
              <a:t>experimentais</a:t>
            </a:r>
            <a:r>
              <a:rPr lang="en-GB" sz="1400" dirty="0"/>
              <a:t> da aula </a:t>
            </a:r>
            <a:r>
              <a:rPr lang="en-GB" sz="1400" dirty="0" err="1"/>
              <a:t>Prática</a:t>
            </a:r>
            <a:r>
              <a:rPr lang="en-GB" sz="1400" dirty="0"/>
              <a:t>?</a:t>
            </a:r>
          </a:p>
        </p:txBody>
      </p:sp>
      <p:sp>
        <p:nvSpPr>
          <p:cNvPr id="36872" name="TextBox 8"/>
          <p:cNvSpPr txBox="1">
            <a:spLocks noChangeArrowheads="1"/>
          </p:cNvSpPr>
          <p:nvPr/>
        </p:nvSpPr>
        <p:spPr bwMode="auto">
          <a:xfrm>
            <a:off x="4572000" y="5385395"/>
            <a:ext cx="4316412"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dirty="0" err="1">
                <a:solidFill>
                  <a:srgbClr val="E46C0A"/>
                </a:solidFill>
              </a:rPr>
              <a:t>Há</a:t>
            </a:r>
            <a:r>
              <a:rPr lang="en-GB" sz="1800" dirty="0">
                <a:solidFill>
                  <a:srgbClr val="E46C0A"/>
                </a:solidFill>
              </a:rPr>
              <a:t> </a:t>
            </a:r>
            <a:r>
              <a:rPr lang="en-GB" sz="1800" dirty="0" err="1">
                <a:solidFill>
                  <a:srgbClr val="E46C0A"/>
                </a:solidFill>
              </a:rPr>
              <a:t>diferenças</a:t>
            </a:r>
            <a:r>
              <a:rPr lang="en-GB" sz="1800" dirty="0">
                <a:solidFill>
                  <a:srgbClr val="E46C0A"/>
                </a:solidFill>
              </a:rPr>
              <a:t> entre </a:t>
            </a:r>
            <a:r>
              <a:rPr lang="en-GB" sz="1800" dirty="0" err="1">
                <a:solidFill>
                  <a:srgbClr val="E46C0A"/>
                </a:solidFill>
              </a:rPr>
              <a:t>os</a:t>
            </a:r>
            <a:r>
              <a:rPr lang="en-GB" sz="1800" dirty="0">
                <a:solidFill>
                  <a:srgbClr val="E46C0A"/>
                </a:solidFill>
              </a:rPr>
              <a:t> </a:t>
            </a:r>
            <a:r>
              <a:rPr lang="en-GB" sz="1800" dirty="0" err="1">
                <a:solidFill>
                  <a:srgbClr val="E46C0A"/>
                </a:solidFill>
              </a:rPr>
              <a:t>tratamentos</a:t>
            </a:r>
            <a:r>
              <a:rPr lang="en-GB" sz="1800" dirty="0">
                <a:solidFill>
                  <a:srgbClr val="E46C0A"/>
                </a:solidFill>
              </a:rPr>
              <a:t>?</a:t>
            </a:r>
          </a:p>
          <a:p>
            <a:pPr eaLnBrk="1" hangingPunct="1"/>
            <a:r>
              <a:rPr lang="en-GB" sz="1800" dirty="0" err="1">
                <a:solidFill>
                  <a:srgbClr val="E46C0A"/>
                </a:solidFill>
              </a:rPr>
              <a:t>Será</a:t>
            </a:r>
            <a:r>
              <a:rPr lang="en-GB" sz="1800" dirty="0">
                <a:solidFill>
                  <a:srgbClr val="E46C0A"/>
                </a:solidFill>
              </a:rPr>
              <a:t> </a:t>
            </a:r>
            <a:r>
              <a:rPr lang="en-GB" sz="1800" dirty="0" err="1">
                <a:solidFill>
                  <a:srgbClr val="E46C0A"/>
                </a:solidFill>
              </a:rPr>
              <a:t>necessário</a:t>
            </a:r>
            <a:r>
              <a:rPr lang="en-GB" sz="1800" dirty="0">
                <a:solidFill>
                  <a:srgbClr val="E46C0A"/>
                </a:solidFill>
              </a:rPr>
              <a:t> </a:t>
            </a:r>
            <a:r>
              <a:rPr lang="en-GB" sz="1800" dirty="0" err="1">
                <a:solidFill>
                  <a:srgbClr val="E46C0A"/>
                </a:solidFill>
              </a:rPr>
              <a:t>proceder</a:t>
            </a:r>
            <a:r>
              <a:rPr lang="en-GB" sz="1800" dirty="0">
                <a:solidFill>
                  <a:srgbClr val="E46C0A"/>
                </a:solidFill>
              </a:rPr>
              <a:t> a </a:t>
            </a:r>
            <a:r>
              <a:rPr lang="en-GB" sz="1800" dirty="0" err="1">
                <a:solidFill>
                  <a:srgbClr val="E46C0A"/>
                </a:solidFill>
              </a:rPr>
              <a:t>fertilização</a:t>
            </a:r>
            <a:r>
              <a:rPr lang="en-GB" sz="1800" dirty="0">
                <a:solidFill>
                  <a:srgbClr val="E46C0A"/>
                </a:solidFill>
              </a:rPr>
              <a:t>?</a:t>
            </a:r>
          </a:p>
          <a:p>
            <a:pPr eaLnBrk="1" hangingPunct="1"/>
            <a:r>
              <a:rPr lang="en-GB" sz="1800" dirty="0" err="1">
                <a:solidFill>
                  <a:srgbClr val="E46C0A"/>
                </a:solidFill>
              </a:rPr>
              <a:t>Será</a:t>
            </a:r>
            <a:r>
              <a:rPr lang="en-GB" sz="1800" dirty="0">
                <a:solidFill>
                  <a:srgbClr val="E46C0A"/>
                </a:solidFill>
              </a:rPr>
              <a:t> um </a:t>
            </a:r>
            <a:r>
              <a:rPr lang="en-GB" sz="1800" dirty="0" err="1">
                <a:solidFill>
                  <a:srgbClr val="E46C0A"/>
                </a:solidFill>
              </a:rPr>
              <a:t>valor</a:t>
            </a:r>
            <a:r>
              <a:rPr lang="en-GB" sz="1800" dirty="0">
                <a:solidFill>
                  <a:srgbClr val="E46C0A"/>
                </a:solidFill>
              </a:rPr>
              <a:t> de </a:t>
            </a:r>
            <a:r>
              <a:rPr lang="en-GB" sz="1800" dirty="0" err="1">
                <a:solidFill>
                  <a:srgbClr val="E46C0A"/>
                </a:solidFill>
              </a:rPr>
              <a:t>alerta</a:t>
            </a:r>
            <a:r>
              <a:rPr lang="en-GB" sz="1800" dirty="0">
                <a:solidFill>
                  <a:srgbClr val="E46C0A"/>
                </a:solidFill>
              </a:rPr>
              <a:t> </a:t>
            </a:r>
            <a:r>
              <a:rPr lang="en-GB" sz="1800" dirty="0" err="1">
                <a:solidFill>
                  <a:srgbClr val="E46C0A"/>
                </a:solidFill>
              </a:rPr>
              <a:t>para</a:t>
            </a:r>
            <a:r>
              <a:rPr lang="en-GB" sz="1800" dirty="0">
                <a:solidFill>
                  <a:srgbClr val="E46C0A"/>
                </a:solidFill>
              </a:rPr>
              <a:t> </a:t>
            </a:r>
            <a:r>
              <a:rPr lang="en-GB" sz="1800" dirty="0" err="1">
                <a:solidFill>
                  <a:srgbClr val="E46C0A"/>
                </a:solidFill>
              </a:rPr>
              <a:t>nitratos</a:t>
            </a:r>
            <a:r>
              <a:rPr lang="en-GB" sz="1800" dirty="0">
                <a:solidFill>
                  <a:srgbClr val="E46C0A"/>
                </a:solidFill>
              </a:rPr>
              <a:t>?</a:t>
            </a:r>
          </a:p>
        </p:txBody>
      </p:sp>
      <p:pic>
        <p:nvPicPr>
          <p:cNvPr id="2" name="Picture 1" descr="Screen Shot 2018-05-01 at 10.11.52.jpg"/>
          <p:cNvPicPr>
            <a:picLocks noChangeAspect="1"/>
          </p:cNvPicPr>
          <p:nvPr/>
        </p:nvPicPr>
        <p:blipFill rotWithShape="1">
          <a:blip r:embed="rId4" cstate="email">
            <a:extLst>
              <a:ext uri="{28A0092B-C50C-407E-A947-70E740481C1C}">
                <a14:useLocalDpi xmlns:a14="http://schemas.microsoft.com/office/drawing/2010/main" val="0"/>
              </a:ext>
            </a:extLst>
          </a:blip>
          <a:srcRect l="24868" t="44391" r="24471" b="13916"/>
          <a:stretch/>
        </p:blipFill>
        <p:spPr>
          <a:xfrm>
            <a:off x="755576" y="1371601"/>
            <a:ext cx="7492854" cy="3854029"/>
          </a:xfrm>
          <a:prstGeom prst="rect">
            <a:avLst/>
          </a:prstGeom>
        </p:spPr>
      </p:pic>
      <p:sp>
        <p:nvSpPr>
          <p:cNvPr id="12" name="Content Placeholder 2">
            <a:extLst>
              <a:ext uri="{FF2B5EF4-FFF2-40B4-BE49-F238E27FC236}">
                <a16:creationId xmlns:a16="http://schemas.microsoft.com/office/drawing/2014/main" id="{8E3D09BC-1C14-F04C-9C70-919FF77CEB8F}"/>
              </a:ext>
            </a:extLst>
          </p:cNvPr>
          <p:cNvSpPr txBox="1">
            <a:spLocks/>
          </p:cNvSpPr>
          <p:nvPr/>
        </p:nvSpPr>
        <p:spPr bwMode="auto">
          <a:xfrm>
            <a:off x="914400" y="404813"/>
            <a:ext cx="82296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79273"/>
              </a:solidFill>
              <a:cs typeface="+mn-cs"/>
            </a:endParaRPr>
          </a:p>
          <a:p>
            <a:pPr>
              <a:lnSpc>
                <a:spcPct val="150000"/>
              </a:lnSpc>
              <a:defRPr/>
            </a:pPr>
            <a:endParaRPr lang="pt-PT" sz="1800" b="1" dirty="0">
              <a:solidFill>
                <a:srgbClr val="4F6228"/>
              </a:solidFill>
              <a:cs typeface="+mn-cs"/>
            </a:endParaRPr>
          </a:p>
        </p:txBody>
      </p:sp>
      <p:sp>
        <p:nvSpPr>
          <p:cNvPr id="8" name="Slide Number Placeholder 5">
            <a:extLst>
              <a:ext uri="{FF2B5EF4-FFF2-40B4-BE49-F238E27FC236}">
                <a16:creationId xmlns:a16="http://schemas.microsoft.com/office/drawing/2014/main" id="{B9498C2A-E15E-264A-97BC-9399094AC0BF}"/>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22</a:t>
            </a:fld>
            <a:endParaRPr lang="en-US" altLang="en-PT" sz="1400"/>
          </a:p>
        </p:txBody>
      </p:sp>
    </p:spTree>
    <p:extLst>
      <p:ext uri="{BB962C8B-B14F-4D97-AF65-F5344CB8AC3E}">
        <p14:creationId xmlns:p14="http://schemas.microsoft.com/office/powerpoint/2010/main" val="154685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29 at 16.44.07.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9410" y="980728"/>
            <a:ext cx="8207046" cy="3625790"/>
          </a:xfrm>
          <a:prstGeom prst="rect">
            <a:avLst/>
          </a:prstGeom>
        </p:spPr>
      </p:pic>
      <p:pic>
        <p:nvPicPr>
          <p:cNvPr id="36867" name="Picture 1" descr="WK LOGO Nutriplanta-09.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9"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sp>
        <p:nvSpPr>
          <p:cNvPr id="10" name="Content Placeholder 2">
            <a:extLst>
              <a:ext uri="{FF2B5EF4-FFF2-40B4-BE49-F238E27FC236}">
                <a16:creationId xmlns:a16="http://schemas.microsoft.com/office/drawing/2014/main" id="{4BBEE908-7841-6F49-99A9-FB62480F5974}"/>
              </a:ext>
            </a:extLst>
          </p:cNvPr>
          <p:cNvSpPr txBox="1">
            <a:spLocks/>
          </p:cNvSpPr>
          <p:nvPr/>
        </p:nvSpPr>
        <p:spPr bwMode="auto">
          <a:xfrm>
            <a:off x="914400" y="404813"/>
            <a:ext cx="82296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F6228"/>
              </a:solidFill>
              <a:cs typeface="+mn-cs"/>
            </a:endParaRPr>
          </a:p>
          <a:p>
            <a:pPr>
              <a:lnSpc>
                <a:spcPct val="150000"/>
              </a:lnSpc>
              <a:defRPr/>
            </a:pPr>
            <a:endParaRPr lang="pt-PT" sz="1800" b="1" dirty="0">
              <a:solidFill>
                <a:srgbClr val="4F6228"/>
              </a:solidFill>
              <a:cs typeface="+mn-cs"/>
            </a:endParaRPr>
          </a:p>
        </p:txBody>
      </p:sp>
      <p:sp>
        <p:nvSpPr>
          <p:cNvPr id="7" name="TextBox 6">
            <a:extLst>
              <a:ext uri="{FF2B5EF4-FFF2-40B4-BE49-F238E27FC236}">
                <a16:creationId xmlns:a16="http://schemas.microsoft.com/office/drawing/2014/main" id="{0D5F5F54-1688-B140-BD61-5E5414C27C87}"/>
              </a:ext>
            </a:extLst>
          </p:cNvPr>
          <p:cNvSpPr txBox="1"/>
          <p:nvPr/>
        </p:nvSpPr>
        <p:spPr>
          <a:xfrm>
            <a:off x="287909" y="4437112"/>
            <a:ext cx="8604571" cy="1923604"/>
          </a:xfrm>
          <a:prstGeom prst="rect">
            <a:avLst/>
          </a:prstGeom>
          <a:noFill/>
        </p:spPr>
        <p:txBody>
          <a:bodyPr wrap="square" rtlCol="0">
            <a:spAutoFit/>
          </a:bodyPr>
          <a:lstStyle/>
          <a:p>
            <a:r>
              <a:rPr lang="en-GB" sz="1700" dirty="0"/>
              <a:t>System for measurement of spectral reflectance from leaves. </a:t>
            </a:r>
          </a:p>
          <a:p>
            <a:r>
              <a:rPr lang="en-GB" sz="1700" dirty="0"/>
              <a:t>The device is equipped with an internal light source (Xenon incandescent lamp 380 - 1050 nm) and with one type of detector (UVIS or NIR).</a:t>
            </a:r>
          </a:p>
          <a:p>
            <a:r>
              <a:rPr lang="en-GB" sz="1700" dirty="0" err="1"/>
              <a:t>Polypen</a:t>
            </a:r>
            <a:r>
              <a:rPr lang="en-GB" sz="1700" dirty="0"/>
              <a:t> incorporates formulas of commonly used reflectance indices (e.g. NDVI, NDGI, PRI etc.) and enables programming customized indices. Measured data are instantly displayed in graphs or data sheets on the device screen display. They are also stored as full spectrum in the device memory for later re-collection or transfer onto a PC.</a:t>
            </a:r>
            <a:endParaRPr lang="en-PT" sz="1700" dirty="0"/>
          </a:p>
        </p:txBody>
      </p:sp>
      <p:sp>
        <p:nvSpPr>
          <p:cNvPr id="8" name="Slide Number Placeholder 5">
            <a:extLst>
              <a:ext uri="{FF2B5EF4-FFF2-40B4-BE49-F238E27FC236}">
                <a16:creationId xmlns:a16="http://schemas.microsoft.com/office/drawing/2014/main" id="{E4627E72-A6A0-7446-B867-9E4D2AA4044F}"/>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23</a:t>
            </a:fld>
            <a:endParaRPr lang="en-US" altLang="en-PT" sz="1400"/>
          </a:p>
        </p:txBody>
      </p:sp>
    </p:spTree>
    <p:extLst>
      <p:ext uri="{BB962C8B-B14F-4D97-AF65-F5344CB8AC3E}">
        <p14:creationId xmlns:p14="http://schemas.microsoft.com/office/powerpoint/2010/main" val="2689144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9"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pic>
        <p:nvPicPr>
          <p:cNvPr id="5" name="Picture 4" descr="Screen Shot 2018-04-29 at 16.46.16.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5536" y="1556792"/>
            <a:ext cx="1997409" cy="4722004"/>
          </a:xfrm>
          <a:prstGeom prst="rect">
            <a:avLst/>
          </a:prstGeom>
        </p:spPr>
      </p:pic>
      <p:sp>
        <p:nvSpPr>
          <p:cNvPr id="6" name="TextBox 5"/>
          <p:cNvSpPr txBox="1"/>
          <p:nvPr/>
        </p:nvSpPr>
        <p:spPr>
          <a:xfrm>
            <a:off x="6326044" y="3338746"/>
            <a:ext cx="2095445" cy="369332"/>
          </a:xfrm>
          <a:prstGeom prst="rect">
            <a:avLst/>
          </a:prstGeom>
          <a:noFill/>
        </p:spPr>
        <p:txBody>
          <a:bodyPr wrap="none" rtlCol="0">
            <a:spAutoFit/>
          </a:bodyPr>
          <a:lstStyle/>
          <a:p>
            <a:r>
              <a:rPr lang="en-GB" b="1" dirty="0"/>
              <a:t>Poly Pen </a:t>
            </a:r>
            <a:r>
              <a:rPr lang="en-GB" b="1" dirty="0" err="1"/>
              <a:t>índices</a:t>
            </a:r>
            <a:r>
              <a:rPr lang="en-GB" b="1" dirty="0"/>
              <a:t>:</a:t>
            </a:r>
          </a:p>
        </p:txBody>
      </p:sp>
      <p:sp>
        <p:nvSpPr>
          <p:cNvPr id="7" name="TextBox 6"/>
          <p:cNvSpPr txBox="1"/>
          <p:nvPr/>
        </p:nvSpPr>
        <p:spPr>
          <a:xfrm>
            <a:off x="7092280" y="3789040"/>
            <a:ext cx="1024639" cy="923330"/>
          </a:xfrm>
          <a:prstGeom prst="rect">
            <a:avLst/>
          </a:prstGeom>
          <a:noFill/>
        </p:spPr>
        <p:txBody>
          <a:bodyPr wrap="none" rtlCol="0">
            <a:spAutoFit/>
          </a:bodyPr>
          <a:lstStyle/>
          <a:p>
            <a:pPr marL="285750" indent="-285750">
              <a:buFont typeface="Arial" panose="020B0604020202020204" pitchFamily="34" charset="0"/>
              <a:buChar char="•"/>
            </a:pPr>
            <a:r>
              <a:rPr lang="en-GB" dirty="0"/>
              <a:t>NDVI</a:t>
            </a:r>
          </a:p>
          <a:p>
            <a:endParaRPr lang="en-GB" dirty="0"/>
          </a:p>
          <a:p>
            <a:pPr marL="285750" indent="-285750">
              <a:buFont typeface="Arial" panose="020B0604020202020204" pitchFamily="34" charset="0"/>
              <a:buChar char="•"/>
            </a:pPr>
            <a:r>
              <a:rPr lang="en-GB" dirty="0"/>
              <a:t>PRI</a:t>
            </a:r>
          </a:p>
        </p:txBody>
      </p:sp>
      <p:pic>
        <p:nvPicPr>
          <p:cNvPr id="8" name="Picture 7" descr="Screen Shot 2018-04-29 at 16.47.42.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843808" y="1412776"/>
            <a:ext cx="3456384" cy="4884362"/>
          </a:xfrm>
          <a:prstGeom prst="rect">
            <a:avLst/>
          </a:prstGeom>
        </p:spPr>
      </p:pic>
      <p:sp>
        <p:nvSpPr>
          <p:cNvPr id="13" name="Content Placeholder 2">
            <a:extLst>
              <a:ext uri="{FF2B5EF4-FFF2-40B4-BE49-F238E27FC236}">
                <a16:creationId xmlns:a16="http://schemas.microsoft.com/office/drawing/2014/main" id="{767E33E0-728D-EE4B-A370-E09ABCA053F1}"/>
              </a:ext>
            </a:extLst>
          </p:cNvPr>
          <p:cNvSpPr txBox="1">
            <a:spLocks/>
          </p:cNvSpPr>
          <p:nvPr/>
        </p:nvSpPr>
        <p:spPr bwMode="auto">
          <a:xfrm>
            <a:off x="914400" y="404813"/>
            <a:ext cx="82296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79273"/>
              </a:solidFill>
              <a:cs typeface="+mn-cs"/>
            </a:endParaRPr>
          </a:p>
          <a:p>
            <a:pPr>
              <a:lnSpc>
                <a:spcPct val="150000"/>
              </a:lnSpc>
              <a:defRPr/>
            </a:pPr>
            <a:endParaRPr lang="pt-PT" sz="1800" b="1" dirty="0">
              <a:solidFill>
                <a:srgbClr val="4F6228"/>
              </a:solidFill>
              <a:cs typeface="+mn-cs"/>
            </a:endParaRPr>
          </a:p>
        </p:txBody>
      </p:sp>
      <p:sp>
        <p:nvSpPr>
          <p:cNvPr id="9" name="Slide Number Placeholder 5">
            <a:extLst>
              <a:ext uri="{FF2B5EF4-FFF2-40B4-BE49-F238E27FC236}">
                <a16:creationId xmlns:a16="http://schemas.microsoft.com/office/drawing/2014/main" id="{62986B96-DAF9-6847-8F3E-E5891B60CC5A}"/>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24</a:t>
            </a:fld>
            <a:endParaRPr lang="en-US" altLang="en-PT" sz="1400"/>
          </a:p>
        </p:txBody>
      </p:sp>
    </p:spTree>
    <p:extLst>
      <p:ext uri="{BB962C8B-B14F-4D97-AF65-F5344CB8AC3E}">
        <p14:creationId xmlns:p14="http://schemas.microsoft.com/office/powerpoint/2010/main" val="3713780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9"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sp>
        <p:nvSpPr>
          <p:cNvPr id="2" name="TextBox 1"/>
          <p:cNvSpPr txBox="1"/>
          <p:nvPr/>
        </p:nvSpPr>
        <p:spPr>
          <a:xfrm>
            <a:off x="611560" y="2276872"/>
            <a:ext cx="7905272" cy="2585323"/>
          </a:xfrm>
          <a:prstGeom prst="rect">
            <a:avLst/>
          </a:prstGeom>
          <a:noFill/>
        </p:spPr>
        <p:txBody>
          <a:bodyPr wrap="square" rtlCol="0">
            <a:spAutoFit/>
          </a:bodyPr>
          <a:lstStyle/>
          <a:p>
            <a:r>
              <a:rPr lang="en-US" b="1" dirty="0"/>
              <a:t>What is NDVI (Normalized Difference Vegetation Index)?</a:t>
            </a:r>
          </a:p>
          <a:p>
            <a:endParaRPr lang="en-US" b="1" dirty="0"/>
          </a:p>
          <a:p>
            <a:pPr algn="just"/>
            <a:r>
              <a:rPr lang="en-US" dirty="0"/>
              <a:t>Normalized Difference Vegetation Index (NDVI) quantifies vegetation by measuring the difference between near-infrared (which vegetation strongly reflects) and red light (which vegetation absorbs).</a:t>
            </a:r>
          </a:p>
          <a:p>
            <a:endParaRPr lang="en-US" dirty="0"/>
          </a:p>
          <a:p>
            <a:r>
              <a:rPr lang="en-US" dirty="0"/>
              <a:t>NDVI always ranges from -1 to +1. </a:t>
            </a:r>
          </a:p>
          <a:p>
            <a:endParaRPr lang="en-US" dirty="0"/>
          </a:p>
          <a:p>
            <a:endParaRPr lang="en-GB" dirty="0"/>
          </a:p>
        </p:txBody>
      </p:sp>
      <p:sp>
        <p:nvSpPr>
          <p:cNvPr id="9" name="Rectangle 8"/>
          <p:cNvSpPr/>
          <p:nvPr/>
        </p:nvSpPr>
        <p:spPr>
          <a:xfrm rot="5400000">
            <a:off x="4463988" y="1592796"/>
            <a:ext cx="432048" cy="6264696"/>
          </a:xfrm>
          <a:prstGeom prst="rect">
            <a:avLst/>
          </a:prstGeom>
          <a:gradFill>
            <a:gsLst>
              <a:gs pos="0">
                <a:srgbClr val="FF0000"/>
              </a:gs>
              <a:gs pos="51000">
                <a:schemeClr val="bg1"/>
              </a:gs>
              <a:gs pos="100000">
                <a:srgbClr val="3E949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Box 9"/>
          <p:cNvSpPr txBox="1"/>
          <p:nvPr/>
        </p:nvSpPr>
        <p:spPr>
          <a:xfrm>
            <a:off x="1547664" y="4941168"/>
            <a:ext cx="389913" cy="369332"/>
          </a:xfrm>
          <a:prstGeom prst="rect">
            <a:avLst/>
          </a:prstGeom>
          <a:noFill/>
        </p:spPr>
        <p:txBody>
          <a:bodyPr wrap="none" rtlCol="0">
            <a:spAutoFit/>
          </a:bodyPr>
          <a:lstStyle/>
          <a:p>
            <a:r>
              <a:rPr lang="en-GB" dirty="0"/>
              <a:t>-1</a:t>
            </a:r>
          </a:p>
        </p:txBody>
      </p:sp>
      <p:sp>
        <p:nvSpPr>
          <p:cNvPr id="11" name="TextBox 10"/>
          <p:cNvSpPr txBox="1"/>
          <p:nvPr/>
        </p:nvSpPr>
        <p:spPr>
          <a:xfrm>
            <a:off x="4572000" y="5013176"/>
            <a:ext cx="300360" cy="369332"/>
          </a:xfrm>
          <a:prstGeom prst="rect">
            <a:avLst/>
          </a:prstGeom>
          <a:noFill/>
        </p:spPr>
        <p:txBody>
          <a:bodyPr wrap="square" rtlCol="0">
            <a:spAutoFit/>
          </a:bodyPr>
          <a:lstStyle/>
          <a:p>
            <a:r>
              <a:rPr lang="en-GB" dirty="0"/>
              <a:t>0</a:t>
            </a:r>
          </a:p>
        </p:txBody>
      </p:sp>
      <p:sp>
        <p:nvSpPr>
          <p:cNvPr id="12" name="TextBox 11"/>
          <p:cNvSpPr txBox="1"/>
          <p:nvPr/>
        </p:nvSpPr>
        <p:spPr>
          <a:xfrm>
            <a:off x="7380312" y="4941168"/>
            <a:ext cx="447846" cy="369332"/>
          </a:xfrm>
          <a:prstGeom prst="rect">
            <a:avLst/>
          </a:prstGeom>
          <a:noFill/>
        </p:spPr>
        <p:txBody>
          <a:bodyPr wrap="none" rtlCol="0">
            <a:spAutoFit/>
          </a:bodyPr>
          <a:lstStyle/>
          <a:p>
            <a:r>
              <a:rPr lang="en-GB" dirty="0"/>
              <a:t>+1</a:t>
            </a:r>
          </a:p>
        </p:txBody>
      </p:sp>
      <p:sp>
        <p:nvSpPr>
          <p:cNvPr id="13" name="TextBox 12"/>
          <p:cNvSpPr txBox="1"/>
          <p:nvPr/>
        </p:nvSpPr>
        <p:spPr>
          <a:xfrm>
            <a:off x="1331640" y="5363924"/>
            <a:ext cx="791728" cy="369332"/>
          </a:xfrm>
          <a:prstGeom prst="rect">
            <a:avLst/>
          </a:prstGeom>
          <a:noFill/>
        </p:spPr>
        <p:txBody>
          <a:bodyPr wrap="none" rtlCol="0">
            <a:spAutoFit/>
          </a:bodyPr>
          <a:lstStyle/>
          <a:p>
            <a:r>
              <a:rPr lang="en-GB" dirty="0"/>
              <a:t>Water</a:t>
            </a:r>
          </a:p>
        </p:txBody>
      </p:sp>
      <p:sp>
        <p:nvSpPr>
          <p:cNvPr id="14" name="TextBox 13"/>
          <p:cNvSpPr txBox="1"/>
          <p:nvPr/>
        </p:nvSpPr>
        <p:spPr>
          <a:xfrm>
            <a:off x="4252740" y="5291916"/>
            <a:ext cx="967332" cy="369332"/>
          </a:xfrm>
          <a:prstGeom prst="rect">
            <a:avLst/>
          </a:prstGeom>
          <a:noFill/>
        </p:spPr>
        <p:txBody>
          <a:bodyPr wrap="none" rtlCol="0">
            <a:spAutoFit/>
          </a:bodyPr>
          <a:lstStyle/>
          <a:p>
            <a:r>
              <a:rPr lang="en-GB" dirty="0"/>
              <a:t>Houses</a:t>
            </a:r>
          </a:p>
        </p:txBody>
      </p:sp>
      <p:sp>
        <p:nvSpPr>
          <p:cNvPr id="15" name="TextBox 14"/>
          <p:cNvSpPr txBox="1"/>
          <p:nvPr/>
        </p:nvSpPr>
        <p:spPr>
          <a:xfrm>
            <a:off x="7027882" y="5291916"/>
            <a:ext cx="1288534" cy="369332"/>
          </a:xfrm>
          <a:prstGeom prst="rect">
            <a:avLst/>
          </a:prstGeom>
          <a:noFill/>
        </p:spPr>
        <p:txBody>
          <a:bodyPr wrap="none" rtlCol="0">
            <a:spAutoFit/>
          </a:bodyPr>
          <a:lstStyle/>
          <a:p>
            <a:r>
              <a:rPr lang="en-GB" dirty="0"/>
              <a:t>Vegetation</a:t>
            </a:r>
          </a:p>
        </p:txBody>
      </p:sp>
      <p:sp>
        <p:nvSpPr>
          <p:cNvPr id="17" name="Content Placeholder 2">
            <a:extLst>
              <a:ext uri="{FF2B5EF4-FFF2-40B4-BE49-F238E27FC236}">
                <a16:creationId xmlns:a16="http://schemas.microsoft.com/office/drawing/2014/main" id="{FC14FAF0-8337-1D46-B008-7440D6A91EC0}"/>
              </a:ext>
            </a:extLst>
          </p:cNvPr>
          <p:cNvSpPr txBox="1">
            <a:spLocks/>
          </p:cNvSpPr>
          <p:nvPr/>
        </p:nvSpPr>
        <p:spPr bwMode="auto">
          <a:xfrm>
            <a:off x="914400" y="404813"/>
            <a:ext cx="82296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79273"/>
              </a:solidFill>
              <a:cs typeface="+mn-cs"/>
            </a:endParaRPr>
          </a:p>
          <a:p>
            <a:pPr>
              <a:lnSpc>
                <a:spcPct val="150000"/>
              </a:lnSpc>
              <a:defRPr/>
            </a:pPr>
            <a:endParaRPr lang="pt-PT" sz="1800" b="1" dirty="0">
              <a:solidFill>
                <a:srgbClr val="4F6228"/>
              </a:solidFill>
              <a:cs typeface="+mn-cs"/>
            </a:endParaRPr>
          </a:p>
        </p:txBody>
      </p:sp>
      <p:sp>
        <p:nvSpPr>
          <p:cNvPr id="16" name="Slide Number Placeholder 5">
            <a:extLst>
              <a:ext uri="{FF2B5EF4-FFF2-40B4-BE49-F238E27FC236}">
                <a16:creationId xmlns:a16="http://schemas.microsoft.com/office/drawing/2014/main" id="{416CC2D5-28DA-7C45-8499-66AD99C0A9F5}"/>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25</a:t>
            </a:fld>
            <a:endParaRPr lang="en-US" altLang="en-PT" sz="1400"/>
          </a:p>
        </p:txBody>
      </p:sp>
    </p:spTree>
    <p:extLst>
      <p:ext uri="{BB962C8B-B14F-4D97-AF65-F5344CB8AC3E}">
        <p14:creationId xmlns:p14="http://schemas.microsoft.com/office/powerpoint/2010/main" val="1053556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9"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sp>
        <p:nvSpPr>
          <p:cNvPr id="2" name="TextBox 1"/>
          <p:cNvSpPr txBox="1"/>
          <p:nvPr/>
        </p:nvSpPr>
        <p:spPr>
          <a:xfrm>
            <a:off x="827584" y="1628800"/>
            <a:ext cx="7905272" cy="646331"/>
          </a:xfrm>
          <a:prstGeom prst="rect">
            <a:avLst/>
          </a:prstGeom>
          <a:noFill/>
        </p:spPr>
        <p:txBody>
          <a:bodyPr wrap="square" rtlCol="0">
            <a:spAutoFit/>
          </a:bodyPr>
          <a:lstStyle/>
          <a:p>
            <a:r>
              <a:rPr lang="en-US" b="1" dirty="0"/>
              <a:t>What is NDVI (Normalized Difference Vegetation Index)?</a:t>
            </a:r>
          </a:p>
          <a:p>
            <a:endParaRPr lang="en-US" b="1" dirty="0"/>
          </a:p>
        </p:txBody>
      </p:sp>
      <p:sp>
        <p:nvSpPr>
          <p:cNvPr id="5" name="Rectangle 4"/>
          <p:cNvSpPr/>
          <p:nvPr/>
        </p:nvSpPr>
        <p:spPr>
          <a:xfrm>
            <a:off x="1115616" y="4005064"/>
            <a:ext cx="7560840" cy="2308324"/>
          </a:xfrm>
          <a:prstGeom prst="rect">
            <a:avLst/>
          </a:prstGeom>
        </p:spPr>
        <p:txBody>
          <a:bodyPr wrap="square">
            <a:spAutoFit/>
          </a:bodyPr>
          <a:lstStyle/>
          <a:p>
            <a:r>
              <a:rPr lang="en-GB" dirty="0"/>
              <a:t>Healthy vegetation (chlorophyll) reflects more near-infrared (NIR) and green light compared to other wavelengths. But it absorbs more red and blue light.</a:t>
            </a:r>
          </a:p>
          <a:p>
            <a:endParaRPr lang="en-GB" dirty="0"/>
          </a:p>
          <a:p>
            <a:r>
              <a:rPr lang="en-GB" dirty="0"/>
              <a:t>This is why our eyes see vegetation as the </a:t>
            </a:r>
            <a:r>
              <a:rPr lang="en-GB" dirty="0" err="1"/>
              <a:t>color</a:t>
            </a:r>
            <a:r>
              <a:rPr lang="en-GB" dirty="0"/>
              <a:t> green. If you could see near-infrared, then it would be strong for vegetation too. Satellite sensors like Landsat and Sentinel-2 both have the necessary bands with NIR and red. </a:t>
            </a:r>
          </a:p>
        </p:txBody>
      </p:sp>
      <p:pic>
        <p:nvPicPr>
          <p:cNvPr id="7" name="Picture 6" descr="Screen Shot 2018-04-29 at 17.03.46.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71800" y="2420888"/>
            <a:ext cx="2852082" cy="1368152"/>
          </a:xfrm>
          <a:prstGeom prst="rect">
            <a:avLst/>
          </a:prstGeom>
        </p:spPr>
      </p:pic>
      <p:sp>
        <p:nvSpPr>
          <p:cNvPr id="12" name="Content Placeholder 2">
            <a:extLst>
              <a:ext uri="{FF2B5EF4-FFF2-40B4-BE49-F238E27FC236}">
                <a16:creationId xmlns:a16="http://schemas.microsoft.com/office/drawing/2014/main" id="{AA2BB377-8A7E-5B42-B74A-0D6054721843}"/>
              </a:ext>
            </a:extLst>
          </p:cNvPr>
          <p:cNvSpPr txBox="1">
            <a:spLocks/>
          </p:cNvSpPr>
          <p:nvPr/>
        </p:nvSpPr>
        <p:spPr bwMode="auto">
          <a:xfrm>
            <a:off x="914400" y="404813"/>
            <a:ext cx="82296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79273"/>
              </a:solidFill>
              <a:cs typeface="+mn-cs"/>
            </a:endParaRPr>
          </a:p>
          <a:p>
            <a:pPr>
              <a:lnSpc>
                <a:spcPct val="150000"/>
              </a:lnSpc>
              <a:defRPr/>
            </a:pPr>
            <a:endParaRPr lang="pt-PT" sz="1800" b="1" dirty="0">
              <a:solidFill>
                <a:srgbClr val="4F6228"/>
              </a:solidFill>
              <a:cs typeface="+mn-cs"/>
            </a:endParaRPr>
          </a:p>
        </p:txBody>
      </p:sp>
      <p:sp>
        <p:nvSpPr>
          <p:cNvPr id="8" name="Slide Number Placeholder 5">
            <a:extLst>
              <a:ext uri="{FF2B5EF4-FFF2-40B4-BE49-F238E27FC236}">
                <a16:creationId xmlns:a16="http://schemas.microsoft.com/office/drawing/2014/main" id="{F3B9A844-278F-064F-AC93-393CAE65B63C}"/>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26</a:t>
            </a:fld>
            <a:endParaRPr lang="en-US" altLang="en-PT" sz="1400"/>
          </a:p>
        </p:txBody>
      </p:sp>
    </p:spTree>
    <p:extLst>
      <p:ext uri="{BB962C8B-B14F-4D97-AF65-F5344CB8AC3E}">
        <p14:creationId xmlns:p14="http://schemas.microsoft.com/office/powerpoint/2010/main" val="567011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9"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pic>
        <p:nvPicPr>
          <p:cNvPr id="7" name="Picture 6" descr="Screen Shot 2018-04-29 at 17.03.46.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7584" y="2852936"/>
            <a:ext cx="2852082" cy="1368152"/>
          </a:xfrm>
          <a:prstGeom prst="rect">
            <a:avLst/>
          </a:prstGeom>
        </p:spPr>
      </p:pic>
      <p:pic>
        <p:nvPicPr>
          <p:cNvPr id="9" name="Picture 8" descr="Screen Shot 2018-04-29 at 18.03.48.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141103" y="4577136"/>
            <a:ext cx="4463345" cy="2280864"/>
          </a:xfrm>
          <a:prstGeom prst="rect">
            <a:avLst/>
          </a:prstGeom>
        </p:spPr>
      </p:pic>
      <p:pic>
        <p:nvPicPr>
          <p:cNvPr id="10" name="Picture 9" descr="Screen Shot 2018-04-29 at 18.03.15.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141103" y="2132856"/>
            <a:ext cx="4451015" cy="2453469"/>
          </a:xfrm>
          <a:prstGeom prst="rect">
            <a:avLst/>
          </a:prstGeom>
        </p:spPr>
      </p:pic>
      <p:pic>
        <p:nvPicPr>
          <p:cNvPr id="11" name="Picture 10" descr="Screen Shot 2018-04-29 at 18.02.37.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069095" y="32463"/>
            <a:ext cx="4401696" cy="2132916"/>
          </a:xfrm>
          <a:prstGeom prst="rect">
            <a:avLst/>
          </a:prstGeom>
        </p:spPr>
      </p:pic>
      <p:sp>
        <p:nvSpPr>
          <p:cNvPr id="8" name="Slide Number Placeholder 5">
            <a:extLst>
              <a:ext uri="{FF2B5EF4-FFF2-40B4-BE49-F238E27FC236}">
                <a16:creationId xmlns:a16="http://schemas.microsoft.com/office/drawing/2014/main" id="{DFC5057A-CB27-5145-A130-942306B83017}"/>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27</a:t>
            </a:fld>
            <a:endParaRPr lang="en-US" altLang="en-PT" sz="1400"/>
          </a:p>
        </p:txBody>
      </p:sp>
    </p:spTree>
    <p:extLst>
      <p:ext uri="{BB962C8B-B14F-4D97-AF65-F5344CB8AC3E}">
        <p14:creationId xmlns:p14="http://schemas.microsoft.com/office/powerpoint/2010/main" val="32717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9"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sp>
        <p:nvSpPr>
          <p:cNvPr id="2" name="TextBox 1"/>
          <p:cNvSpPr txBox="1"/>
          <p:nvPr/>
        </p:nvSpPr>
        <p:spPr>
          <a:xfrm>
            <a:off x="827584" y="1628800"/>
            <a:ext cx="7905272" cy="646331"/>
          </a:xfrm>
          <a:prstGeom prst="rect">
            <a:avLst/>
          </a:prstGeom>
          <a:noFill/>
        </p:spPr>
        <p:txBody>
          <a:bodyPr wrap="square" rtlCol="0">
            <a:spAutoFit/>
          </a:bodyPr>
          <a:lstStyle/>
          <a:p>
            <a:r>
              <a:rPr lang="en-US" b="1" dirty="0"/>
              <a:t>What is NDVI (Normalized Difference Vegetation Index)?</a:t>
            </a:r>
          </a:p>
          <a:p>
            <a:endParaRPr lang="en-US" b="1" dirty="0"/>
          </a:p>
        </p:txBody>
      </p:sp>
      <p:pic>
        <p:nvPicPr>
          <p:cNvPr id="7" name="Picture 6" descr="Screen Shot 2018-04-29 at 17.03.46.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20072" y="2492896"/>
            <a:ext cx="2852082" cy="1368152"/>
          </a:xfrm>
          <a:prstGeom prst="rect">
            <a:avLst/>
          </a:prstGeom>
        </p:spPr>
      </p:pic>
      <p:pic>
        <p:nvPicPr>
          <p:cNvPr id="6" name="Picture 5" descr="Screen Shot 2018-04-29 at 17.06.16.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9592" y="2104460"/>
            <a:ext cx="3888432" cy="4144325"/>
          </a:xfrm>
          <a:prstGeom prst="rect">
            <a:avLst/>
          </a:prstGeom>
        </p:spPr>
      </p:pic>
      <p:sp>
        <p:nvSpPr>
          <p:cNvPr id="8" name="TextBox 7"/>
          <p:cNvSpPr txBox="1"/>
          <p:nvPr/>
        </p:nvSpPr>
        <p:spPr>
          <a:xfrm>
            <a:off x="5004048" y="4653136"/>
            <a:ext cx="3777334" cy="369332"/>
          </a:xfrm>
          <a:prstGeom prst="rect">
            <a:avLst/>
          </a:prstGeom>
          <a:noFill/>
        </p:spPr>
        <p:txBody>
          <a:bodyPr wrap="none" rtlCol="0">
            <a:spAutoFit/>
          </a:bodyPr>
          <a:lstStyle/>
          <a:p>
            <a:r>
              <a:rPr lang="en-GB" dirty="0" err="1"/>
              <a:t>Calcule</a:t>
            </a:r>
            <a:r>
              <a:rPr lang="en-GB" dirty="0"/>
              <a:t> o NDVI </a:t>
            </a:r>
            <a:r>
              <a:rPr lang="en-GB" dirty="0" err="1"/>
              <a:t>para</a:t>
            </a:r>
            <a:r>
              <a:rPr lang="en-GB" dirty="0"/>
              <a:t> </a:t>
            </a:r>
            <a:r>
              <a:rPr lang="en-GB" dirty="0" err="1"/>
              <a:t>cada</a:t>
            </a:r>
            <a:r>
              <a:rPr lang="en-GB" dirty="0"/>
              <a:t> </a:t>
            </a:r>
            <a:r>
              <a:rPr lang="en-GB" dirty="0" err="1"/>
              <a:t>situação</a:t>
            </a:r>
            <a:endParaRPr lang="en-GB" dirty="0"/>
          </a:p>
        </p:txBody>
      </p:sp>
      <p:sp>
        <p:nvSpPr>
          <p:cNvPr id="13" name="Content Placeholder 2">
            <a:extLst>
              <a:ext uri="{FF2B5EF4-FFF2-40B4-BE49-F238E27FC236}">
                <a16:creationId xmlns:a16="http://schemas.microsoft.com/office/drawing/2014/main" id="{5934BC37-613D-5846-850F-96FDE8BB088C}"/>
              </a:ext>
            </a:extLst>
          </p:cNvPr>
          <p:cNvSpPr txBox="1">
            <a:spLocks/>
          </p:cNvSpPr>
          <p:nvPr/>
        </p:nvSpPr>
        <p:spPr bwMode="auto">
          <a:xfrm>
            <a:off x="914400" y="404813"/>
            <a:ext cx="82296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F6228"/>
              </a:solidFill>
              <a:cs typeface="+mn-cs"/>
            </a:endParaRPr>
          </a:p>
          <a:p>
            <a:pPr>
              <a:lnSpc>
                <a:spcPct val="150000"/>
              </a:lnSpc>
              <a:defRPr/>
            </a:pPr>
            <a:endParaRPr lang="pt-PT" sz="1800" b="1" dirty="0">
              <a:solidFill>
                <a:srgbClr val="4F6228"/>
              </a:solidFill>
              <a:cs typeface="+mn-cs"/>
            </a:endParaRPr>
          </a:p>
        </p:txBody>
      </p:sp>
      <p:sp>
        <p:nvSpPr>
          <p:cNvPr id="9" name="Slide Number Placeholder 5">
            <a:extLst>
              <a:ext uri="{FF2B5EF4-FFF2-40B4-BE49-F238E27FC236}">
                <a16:creationId xmlns:a16="http://schemas.microsoft.com/office/drawing/2014/main" id="{16A58556-9237-414F-A2DD-68A7D63814F3}"/>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28</a:t>
            </a:fld>
            <a:endParaRPr lang="en-US" altLang="en-PT" sz="1400"/>
          </a:p>
        </p:txBody>
      </p:sp>
    </p:spTree>
    <p:extLst>
      <p:ext uri="{BB962C8B-B14F-4D97-AF65-F5344CB8AC3E}">
        <p14:creationId xmlns:p14="http://schemas.microsoft.com/office/powerpoint/2010/main" val="3889438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9"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sp>
        <p:nvSpPr>
          <p:cNvPr id="2" name="TextBox 1"/>
          <p:cNvSpPr txBox="1"/>
          <p:nvPr/>
        </p:nvSpPr>
        <p:spPr>
          <a:xfrm>
            <a:off x="827584" y="1988840"/>
            <a:ext cx="7905272" cy="830997"/>
          </a:xfrm>
          <a:prstGeom prst="rect">
            <a:avLst/>
          </a:prstGeom>
          <a:noFill/>
        </p:spPr>
        <p:txBody>
          <a:bodyPr wrap="square" rtlCol="0">
            <a:spAutoFit/>
          </a:bodyPr>
          <a:lstStyle/>
          <a:p>
            <a:r>
              <a:rPr lang="en-US" sz="2400" b="1" dirty="0"/>
              <a:t>What is PRI (Photochemical Reflectance index)?</a:t>
            </a:r>
          </a:p>
          <a:p>
            <a:endParaRPr lang="en-US" sz="2400" b="1" dirty="0"/>
          </a:p>
        </p:txBody>
      </p:sp>
      <p:sp>
        <p:nvSpPr>
          <p:cNvPr id="5" name="TextBox 4"/>
          <p:cNvSpPr txBox="1"/>
          <p:nvPr/>
        </p:nvSpPr>
        <p:spPr>
          <a:xfrm>
            <a:off x="693737" y="2780928"/>
            <a:ext cx="3312368" cy="3170099"/>
          </a:xfrm>
          <a:prstGeom prst="rect">
            <a:avLst/>
          </a:prstGeom>
          <a:noFill/>
        </p:spPr>
        <p:txBody>
          <a:bodyPr wrap="square" rtlCol="0">
            <a:spAutoFit/>
          </a:bodyPr>
          <a:lstStyle/>
          <a:p>
            <a:r>
              <a:rPr lang="en-US" sz="2000" dirty="0">
                <a:effectLst/>
              </a:rPr>
              <a:t>The Photochemical Reflectance Index is a measure of the light-use efficiency of foliage and thus is primarily used as an indicator </a:t>
            </a:r>
            <a:r>
              <a:rPr lang="en-GB" sz="2000" dirty="0"/>
              <a:t>of photosynthetic radiation use efficiency </a:t>
            </a:r>
            <a:r>
              <a:rPr lang="en-US" sz="2000" dirty="0">
                <a:effectLst/>
              </a:rPr>
              <a:t>and for the assessment of carbon-dioxide uptake by plants.</a:t>
            </a:r>
          </a:p>
        </p:txBody>
      </p:sp>
      <p:pic>
        <p:nvPicPr>
          <p:cNvPr id="9" name="Picture 8" descr="Screen Shot 2018-04-29 at 18.11.45.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47621" y="2636912"/>
            <a:ext cx="4571733" cy="3487198"/>
          </a:xfrm>
          <a:prstGeom prst="rect">
            <a:avLst/>
          </a:prstGeom>
        </p:spPr>
      </p:pic>
      <p:sp>
        <p:nvSpPr>
          <p:cNvPr id="12" name="Content Placeholder 2">
            <a:extLst>
              <a:ext uri="{FF2B5EF4-FFF2-40B4-BE49-F238E27FC236}">
                <a16:creationId xmlns:a16="http://schemas.microsoft.com/office/drawing/2014/main" id="{21CE2FCE-4EFE-0147-816B-E49E33F89D3E}"/>
              </a:ext>
            </a:extLst>
          </p:cNvPr>
          <p:cNvSpPr txBox="1">
            <a:spLocks/>
          </p:cNvSpPr>
          <p:nvPr/>
        </p:nvSpPr>
        <p:spPr bwMode="auto">
          <a:xfrm>
            <a:off x="914400" y="404813"/>
            <a:ext cx="82296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F6228"/>
              </a:solidFill>
              <a:cs typeface="+mn-cs"/>
            </a:endParaRPr>
          </a:p>
          <a:p>
            <a:pPr>
              <a:lnSpc>
                <a:spcPct val="150000"/>
              </a:lnSpc>
              <a:defRPr/>
            </a:pPr>
            <a:endParaRPr lang="pt-PT" sz="1800" b="1" dirty="0">
              <a:solidFill>
                <a:srgbClr val="4F6228"/>
              </a:solidFill>
              <a:cs typeface="+mn-cs"/>
            </a:endParaRPr>
          </a:p>
        </p:txBody>
      </p:sp>
      <p:sp>
        <p:nvSpPr>
          <p:cNvPr id="8" name="TextBox 7">
            <a:extLst>
              <a:ext uri="{FF2B5EF4-FFF2-40B4-BE49-F238E27FC236}">
                <a16:creationId xmlns:a16="http://schemas.microsoft.com/office/drawing/2014/main" id="{75E6D111-2244-AC44-939F-F15D2F78488C}"/>
              </a:ext>
            </a:extLst>
          </p:cNvPr>
          <p:cNvSpPr txBox="1"/>
          <p:nvPr/>
        </p:nvSpPr>
        <p:spPr>
          <a:xfrm>
            <a:off x="2123728" y="6156012"/>
            <a:ext cx="4916731" cy="369332"/>
          </a:xfrm>
          <a:prstGeom prst="rect">
            <a:avLst/>
          </a:prstGeom>
          <a:noFill/>
        </p:spPr>
        <p:txBody>
          <a:bodyPr wrap="none" rtlCol="0">
            <a:spAutoFit/>
          </a:bodyPr>
          <a:lstStyle/>
          <a:p>
            <a:r>
              <a:rPr lang="en-GB" dirty="0"/>
              <a:t>Equation: PRI = (R531- R570) / (R531+ R570)</a:t>
            </a:r>
            <a:endParaRPr lang="en-PT" dirty="0"/>
          </a:p>
        </p:txBody>
      </p:sp>
      <p:sp>
        <p:nvSpPr>
          <p:cNvPr id="10" name="Slide Number Placeholder 5">
            <a:extLst>
              <a:ext uri="{FF2B5EF4-FFF2-40B4-BE49-F238E27FC236}">
                <a16:creationId xmlns:a16="http://schemas.microsoft.com/office/drawing/2014/main" id="{304E3E3C-8D84-7D47-ACC4-80DC32FA370C}"/>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29</a:t>
            </a:fld>
            <a:endParaRPr lang="en-US" altLang="en-PT" sz="1400"/>
          </a:p>
        </p:txBody>
      </p:sp>
    </p:spTree>
    <p:extLst>
      <p:ext uri="{BB962C8B-B14F-4D97-AF65-F5344CB8AC3E}">
        <p14:creationId xmlns:p14="http://schemas.microsoft.com/office/powerpoint/2010/main" val="998393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124035-94E6-4C4F-9BEB-68098394D9B1}"/>
              </a:ext>
            </a:extLst>
          </p:cNvPr>
          <p:cNvPicPr>
            <a:picLocks noChangeAspect="1"/>
          </p:cNvPicPr>
          <p:nvPr/>
        </p:nvPicPr>
        <p:blipFill>
          <a:blip r:embed="rId3"/>
          <a:stretch>
            <a:fillRect/>
          </a:stretch>
        </p:blipFill>
        <p:spPr>
          <a:xfrm>
            <a:off x="401860" y="692696"/>
            <a:ext cx="8340279" cy="5560186"/>
          </a:xfrm>
          <a:prstGeom prst="rect">
            <a:avLst/>
          </a:prstGeom>
        </p:spPr>
      </p:pic>
      <p:pic>
        <p:nvPicPr>
          <p:cNvPr id="51" name="Picture 10" descr="WK LOGO Nutriplanta-09.png">
            <a:extLst>
              <a:ext uri="{FF2B5EF4-FFF2-40B4-BE49-F238E27FC236}">
                <a16:creationId xmlns:a16="http://schemas.microsoft.com/office/drawing/2014/main" id="{F1BC0CD9-27A9-2642-9FF9-0608B481F5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Slide Number Placeholder 5">
            <a:extLst>
              <a:ext uri="{FF2B5EF4-FFF2-40B4-BE49-F238E27FC236}">
                <a16:creationId xmlns:a16="http://schemas.microsoft.com/office/drawing/2014/main" id="{45B0B715-CB7A-3241-B2F3-CC6AB8239469}"/>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3</a:t>
            </a:fld>
            <a:endParaRPr lang="en-US" altLang="en-PT" sz="1400"/>
          </a:p>
        </p:txBody>
      </p:sp>
    </p:spTree>
    <p:extLst>
      <p:ext uri="{BB962C8B-B14F-4D97-AF65-F5344CB8AC3E}">
        <p14:creationId xmlns:p14="http://schemas.microsoft.com/office/powerpoint/2010/main" val="1640578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8-04-29 at 18.24.18.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91880" y="1802277"/>
            <a:ext cx="5544615" cy="4229449"/>
          </a:xfrm>
          <a:prstGeom prst="rect">
            <a:avLst/>
          </a:prstGeom>
        </p:spPr>
      </p:pic>
      <p:pic>
        <p:nvPicPr>
          <p:cNvPr id="36867" name="Picture 1" descr="WK LOGO Nutriplanta-09.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9"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sp>
        <p:nvSpPr>
          <p:cNvPr id="2" name="TextBox 1"/>
          <p:cNvSpPr txBox="1"/>
          <p:nvPr/>
        </p:nvSpPr>
        <p:spPr>
          <a:xfrm>
            <a:off x="486834" y="1429298"/>
            <a:ext cx="7905272" cy="707886"/>
          </a:xfrm>
          <a:prstGeom prst="rect">
            <a:avLst/>
          </a:prstGeom>
          <a:noFill/>
        </p:spPr>
        <p:txBody>
          <a:bodyPr wrap="square" rtlCol="0">
            <a:spAutoFit/>
          </a:bodyPr>
          <a:lstStyle/>
          <a:p>
            <a:r>
              <a:rPr lang="en-US" sz="2000" b="1" dirty="0"/>
              <a:t>What is PRI (Photochemical Reflectance index)?</a:t>
            </a:r>
          </a:p>
          <a:p>
            <a:endParaRPr lang="en-US" sz="2000" b="1" dirty="0"/>
          </a:p>
        </p:txBody>
      </p:sp>
      <p:pic>
        <p:nvPicPr>
          <p:cNvPr id="10" name="Picture 6" descr="Screen Shot 2018-04-29 at 18.32.09.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9237" y="5034831"/>
            <a:ext cx="3862723" cy="1666486"/>
          </a:xfrm>
          <a:prstGeom prst="rect">
            <a:avLst/>
          </a:prstGeom>
        </p:spPr>
      </p:pic>
      <p:sp>
        <p:nvSpPr>
          <p:cNvPr id="11" name="TextBox 10">
            <a:extLst>
              <a:ext uri="{FF2B5EF4-FFF2-40B4-BE49-F238E27FC236}">
                <a16:creationId xmlns:a16="http://schemas.microsoft.com/office/drawing/2014/main" id="{58C033DA-AF12-6A4D-9422-FA18C764F0A5}"/>
              </a:ext>
            </a:extLst>
          </p:cNvPr>
          <p:cNvSpPr txBox="1"/>
          <p:nvPr/>
        </p:nvSpPr>
        <p:spPr>
          <a:xfrm>
            <a:off x="336258" y="1873653"/>
            <a:ext cx="3312368" cy="3170099"/>
          </a:xfrm>
          <a:prstGeom prst="rect">
            <a:avLst/>
          </a:prstGeom>
          <a:noFill/>
        </p:spPr>
        <p:txBody>
          <a:bodyPr wrap="square" rtlCol="0">
            <a:spAutoFit/>
          </a:bodyPr>
          <a:lstStyle/>
          <a:p>
            <a:r>
              <a:rPr lang="en-US" sz="2000" dirty="0">
                <a:effectLst/>
              </a:rPr>
              <a:t>The Photochemical Reflectance Index is a measure of the light-use efficiency of foliage and thus is primarily used as an indicator </a:t>
            </a:r>
            <a:r>
              <a:rPr lang="en-GB" sz="2000" dirty="0"/>
              <a:t>of photosynthetic radiation use efficiency </a:t>
            </a:r>
            <a:r>
              <a:rPr lang="en-US" sz="2000" dirty="0">
                <a:effectLst/>
              </a:rPr>
              <a:t>and for the assessment of carbon-dioxide uptake by plants.</a:t>
            </a:r>
          </a:p>
        </p:txBody>
      </p:sp>
      <p:sp>
        <p:nvSpPr>
          <p:cNvPr id="14" name="Content Placeholder 2">
            <a:extLst>
              <a:ext uri="{FF2B5EF4-FFF2-40B4-BE49-F238E27FC236}">
                <a16:creationId xmlns:a16="http://schemas.microsoft.com/office/drawing/2014/main" id="{0AE26D5F-C62A-8B4F-B0F3-258CFA9DC88B}"/>
              </a:ext>
            </a:extLst>
          </p:cNvPr>
          <p:cNvSpPr txBox="1">
            <a:spLocks/>
          </p:cNvSpPr>
          <p:nvPr/>
        </p:nvSpPr>
        <p:spPr bwMode="auto">
          <a:xfrm>
            <a:off x="914400" y="404813"/>
            <a:ext cx="82296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79273"/>
              </a:solidFill>
              <a:cs typeface="+mn-cs"/>
            </a:endParaRPr>
          </a:p>
          <a:p>
            <a:pPr>
              <a:lnSpc>
                <a:spcPct val="150000"/>
              </a:lnSpc>
              <a:defRPr/>
            </a:pPr>
            <a:endParaRPr lang="pt-PT" sz="1800" b="1" dirty="0">
              <a:solidFill>
                <a:srgbClr val="4F6228"/>
              </a:solidFill>
              <a:cs typeface="+mn-cs"/>
            </a:endParaRPr>
          </a:p>
        </p:txBody>
      </p:sp>
      <p:sp>
        <p:nvSpPr>
          <p:cNvPr id="9" name="Slide Number Placeholder 5">
            <a:extLst>
              <a:ext uri="{FF2B5EF4-FFF2-40B4-BE49-F238E27FC236}">
                <a16:creationId xmlns:a16="http://schemas.microsoft.com/office/drawing/2014/main" id="{8533D881-B478-B84C-9E10-5C0DC48ED04A}"/>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30</a:t>
            </a:fld>
            <a:endParaRPr lang="en-US" altLang="en-PT" sz="1400"/>
          </a:p>
        </p:txBody>
      </p:sp>
    </p:spTree>
    <p:extLst>
      <p:ext uri="{BB962C8B-B14F-4D97-AF65-F5344CB8AC3E}">
        <p14:creationId xmlns:p14="http://schemas.microsoft.com/office/powerpoint/2010/main" val="789403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pt-PT" dirty="0"/>
              <a:t>Fisiologia Vegetal 2017/18</a:t>
            </a:r>
          </a:p>
        </p:txBody>
      </p:sp>
      <p:pic>
        <p:nvPicPr>
          <p:cNvPr id="36867"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9"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pic>
        <p:nvPicPr>
          <p:cNvPr id="8" name="Picture 7" descr="Screen Shot 2018-04-29 at 18.39.05.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62050" y="1566511"/>
            <a:ext cx="7120262" cy="5154964"/>
          </a:xfrm>
          <a:prstGeom prst="rect">
            <a:avLst/>
          </a:prstGeom>
        </p:spPr>
      </p:pic>
      <p:sp>
        <p:nvSpPr>
          <p:cNvPr id="10" name="Content Placeholder 2">
            <a:extLst>
              <a:ext uri="{FF2B5EF4-FFF2-40B4-BE49-F238E27FC236}">
                <a16:creationId xmlns:a16="http://schemas.microsoft.com/office/drawing/2014/main" id="{5E5CCC45-0566-C042-B8D9-F998A641D43C}"/>
              </a:ext>
            </a:extLst>
          </p:cNvPr>
          <p:cNvSpPr txBox="1">
            <a:spLocks/>
          </p:cNvSpPr>
          <p:nvPr/>
        </p:nvSpPr>
        <p:spPr bwMode="auto">
          <a:xfrm>
            <a:off x="914400" y="404813"/>
            <a:ext cx="82296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F6228"/>
              </a:solidFill>
              <a:cs typeface="+mn-cs"/>
            </a:endParaRPr>
          </a:p>
          <a:p>
            <a:pPr>
              <a:lnSpc>
                <a:spcPct val="150000"/>
              </a:lnSpc>
              <a:defRPr/>
            </a:pPr>
            <a:endParaRPr lang="pt-PT" sz="1800" b="1" dirty="0">
              <a:solidFill>
                <a:srgbClr val="4F6228"/>
              </a:solidFill>
              <a:cs typeface="+mn-cs"/>
            </a:endParaRPr>
          </a:p>
        </p:txBody>
      </p:sp>
      <p:sp>
        <p:nvSpPr>
          <p:cNvPr id="7" name="Slide Number Placeholder 5">
            <a:extLst>
              <a:ext uri="{FF2B5EF4-FFF2-40B4-BE49-F238E27FC236}">
                <a16:creationId xmlns:a16="http://schemas.microsoft.com/office/drawing/2014/main" id="{DF40DDCC-AF5D-DA42-9C67-0715A21CE1E2}"/>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31</a:t>
            </a:fld>
            <a:endParaRPr lang="en-US" altLang="en-PT" sz="1400"/>
          </a:p>
        </p:txBody>
      </p:sp>
    </p:spTree>
    <p:extLst>
      <p:ext uri="{BB962C8B-B14F-4D97-AF65-F5344CB8AC3E}">
        <p14:creationId xmlns:p14="http://schemas.microsoft.com/office/powerpoint/2010/main" val="3087551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pt-PT" dirty="0"/>
              <a:t>Fisiologia Vegetal 2017/18</a:t>
            </a:r>
          </a:p>
        </p:txBody>
      </p:sp>
      <p:pic>
        <p:nvPicPr>
          <p:cNvPr id="36867"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9"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sp>
        <p:nvSpPr>
          <p:cNvPr id="2" name="TextBox 1"/>
          <p:cNvSpPr txBox="1"/>
          <p:nvPr/>
        </p:nvSpPr>
        <p:spPr>
          <a:xfrm>
            <a:off x="1012050" y="1423769"/>
            <a:ext cx="6408712" cy="646331"/>
          </a:xfrm>
          <a:prstGeom prst="rect">
            <a:avLst/>
          </a:prstGeom>
          <a:noFill/>
        </p:spPr>
        <p:txBody>
          <a:bodyPr wrap="square" rtlCol="0">
            <a:spAutoFit/>
          </a:bodyPr>
          <a:lstStyle/>
          <a:p>
            <a:r>
              <a:rPr lang="en-US" b="1" dirty="0"/>
              <a:t>What is PRI (Photochemical Reflectance index)?</a:t>
            </a:r>
          </a:p>
          <a:p>
            <a:endParaRPr lang="en-US" b="1" dirty="0"/>
          </a:p>
        </p:txBody>
      </p:sp>
      <p:pic>
        <p:nvPicPr>
          <p:cNvPr id="7" name="Picture 6" descr="Screen Shot 2018-04-29 at 18.41.46.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43609" y="1772815"/>
            <a:ext cx="6382160" cy="5085185"/>
          </a:xfrm>
          <a:prstGeom prst="rect">
            <a:avLst/>
          </a:prstGeom>
        </p:spPr>
      </p:pic>
      <p:sp>
        <p:nvSpPr>
          <p:cNvPr id="11" name="Content Placeholder 2">
            <a:extLst>
              <a:ext uri="{FF2B5EF4-FFF2-40B4-BE49-F238E27FC236}">
                <a16:creationId xmlns:a16="http://schemas.microsoft.com/office/drawing/2014/main" id="{640E1A71-92C6-8849-951D-BF50314186A3}"/>
              </a:ext>
            </a:extLst>
          </p:cNvPr>
          <p:cNvSpPr txBox="1">
            <a:spLocks/>
          </p:cNvSpPr>
          <p:nvPr/>
        </p:nvSpPr>
        <p:spPr bwMode="auto">
          <a:xfrm>
            <a:off x="914400" y="404813"/>
            <a:ext cx="82296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79273"/>
              </a:solidFill>
              <a:cs typeface="+mn-cs"/>
            </a:endParaRPr>
          </a:p>
          <a:p>
            <a:pPr>
              <a:lnSpc>
                <a:spcPct val="150000"/>
              </a:lnSpc>
              <a:defRPr/>
            </a:pPr>
            <a:endParaRPr lang="pt-PT" sz="1800" b="1" dirty="0">
              <a:solidFill>
                <a:srgbClr val="4F6228"/>
              </a:solidFill>
              <a:cs typeface="+mn-cs"/>
            </a:endParaRPr>
          </a:p>
        </p:txBody>
      </p:sp>
      <p:sp>
        <p:nvSpPr>
          <p:cNvPr id="8" name="Slide Number Placeholder 5">
            <a:extLst>
              <a:ext uri="{FF2B5EF4-FFF2-40B4-BE49-F238E27FC236}">
                <a16:creationId xmlns:a16="http://schemas.microsoft.com/office/drawing/2014/main" id="{DC3F5137-E74B-234E-8156-105FA76C9C3A}"/>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32</a:t>
            </a:fld>
            <a:endParaRPr lang="en-US" altLang="en-PT" sz="1400"/>
          </a:p>
        </p:txBody>
      </p:sp>
    </p:spTree>
    <p:extLst>
      <p:ext uri="{BB962C8B-B14F-4D97-AF65-F5344CB8AC3E}">
        <p14:creationId xmlns:p14="http://schemas.microsoft.com/office/powerpoint/2010/main" val="1416798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8-04-29 at 18.43.24.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3568" y="1354772"/>
            <a:ext cx="7416824" cy="5271902"/>
          </a:xfrm>
          <a:prstGeom prst="rect">
            <a:avLst/>
          </a:prstGeom>
        </p:spPr>
      </p:pic>
      <p:pic>
        <p:nvPicPr>
          <p:cNvPr id="36867" name="Picture 1" descr="WK LOGO Nutriplanta-09.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9"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sp>
        <p:nvSpPr>
          <p:cNvPr id="11" name="Content Placeholder 2">
            <a:extLst>
              <a:ext uri="{FF2B5EF4-FFF2-40B4-BE49-F238E27FC236}">
                <a16:creationId xmlns:a16="http://schemas.microsoft.com/office/drawing/2014/main" id="{DFB0FFC9-9A0A-724F-85B1-8263064B77CA}"/>
              </a:ext>
            </a:extLst>
          </p:cNvPr>
          <p:cNvSpPr txBox="1">
            <a:spLocks/>
          </p:cNvSpPr>
          <p:nvPr/>
        </p:nvSpPr>
        <p:spPr bwMode="auto">
          <a:xfrm>
            <a:off x="914400" y="404813"/>
            <a:ext cx="82296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F6228"/>
              </a:solidFill>
              <a:cs typeface="+mn-cs"/>
            </a:endParaRPr>
          </a:p>
          <a:p>
            <a:pPr>
              <a:lnSpc>
                <a:spcPct val="150000"/>
              </a:lnSpc>
              <a:defRPr/>
            </a:pPr>
            <a:endParaRPr lang="pt-PT" sz="1800" b="1" dirty="0">
              <a:solidFill>
                <a:srgbClr val="4F6228"/>
              </a:solidFill>
              <a:cs typeface="+mn-cs"/>
            </a:endParaRPr>
          </a:p>
        </p:txBody>
      </p:sp>
      <p:sp>
        <p:nvSpPr>
          <p:cNvPr id="6" name="Slide Number Placeholder 5">
            <a:extLst>
              <a:ext uri="{FF2B5EF4-FFF2-40B4-BE49-F238E27FC236}">
                <a16:creationId xmlns:a16="http://schemas.microsoft.com/office/drawing/2014/main" id="{524C8446-70CE-7948-8127-F4EAFA7BBABB}"/>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33</a:t>
            </a:fld>
            <a:endParaRPr lang="en-US" altLang="en-PT" sz="1400"/>
          </a:p>
        </p:txBody>
      </p:sp>
    </p:spTree>
    <p:extLst>
      <p:ext uri="{BB962C8B-B14F-4D97-AF65-F5344CB8AC3E}">
        <p14:creationId xmlns:p14="http://schemas.microsoft.com/office/powerpoint/2010/main" val="1629569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4" name="TextBox 7"/>
          <p:cNvSpPr txBox="1">
            <a:spLocks noChangeArrowheads="1"/>
          </p:cNvSpPr>
          <p:nvPr/>
        </p:nvSpPr>
        <p:spPr bwMode="auto">
          <a:xfrm>
            <a:off x="827584" y="2708920"/>
            <a:ext cx="7430542"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5000" b="1" dirty="0" err="1"/>
              <a:t>Parâmetros</a:t>
            </a:r>
            <a:r>
              <a:rPr lang="en-US" sz="5000" b="1" dirty="0"/>
              <a:t> </a:t>
            </a:r>
            <a:r>
              <a:rPr lang="en-US" sz="5000" b="1" dirty="0" err="1"/>
              <a:t>destrutivos</a:t>
            </a:r>
            <a:endParaRPr lang="en-US" sz="5000" b="1" dirty="0"/>
          </a:p>
        </p:txBody>
      </p:sp>
      <p:sp>
        <p:nvSpPr>
          <p:cNvPr id="4" name="Slide Number Placeholder 5">
            <a:extLst>
              <a:ext uri="{FF2B5EF4-FFF2-40B4-BE49-F238E27FC236}">
                <a16:creationId xmlns:a16="http://schemas.microsoft.com/office/drawing/2014/main" id="{A0CA590D-7862-994C-9479-ABA16743A57A}"/>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34</a:t>
            </a:fld>
            <a:endParaRPr lang="en-US" altLang="en-PT" sz="1400"/>
          </a:p>
        </p:txBody>
      </p:sp>
    </p:spTree>
    <p:extLst>
      <p:ext uri="{BB962C8B-B14F-4D97-AF65-F5344CB8AC3E}">
        <p14:creationId xmlns:p14="http://schemas.microsoft.com/office/powerpoint/2010/main" val="796890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404813"/>
            <a:ext cx="8229600" cy="936625"/>
          </a:xfrm>
        </p:spPr>
        <p:txBody>
          <a:bodyPr/>
          <a:lstStyle/>
          <a:p>
            <a:pPr marL="0" indent="0" algn="ctr">
              <a:lnSpc>
                <a:spcPct val="150000"/>
              </a:lnSpc>
              <a:buFont typeface="Arial" charset="0"/>
              <a:buNone/>
              <a:defRPr/>
            </a:pPr>
            <a:r>
              <a:rPr lang="pt-PT" sz="2800" b="1" dirty="0">
                <a:solidFill>
                  <a:srgbClr val="479273"/>
                </a:solidFill>
                <a:cs typeface="+mn-cs"/>
              </a:rPr>
              <a:t>O Que podemos concluir da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F6228"/>
              </a:solidFill>
              <a:cs typeface="+mn-cs"/>
            </a:endParaRPr>
          </a:p>
          <a:p>
            <a:pPr>
              <a:lnSpc>
                <a:spcPct val="150000"/>
              </a:lnSpc>
              <a:defRPr/>
            </a:pPr>
            <a:endParaRPr lang="pt-PT" sz="1800" b="1" dirty="0">
              <a:solidFill>
                <a:srgbClr val="4F6228"/>
              </a:solidFill>
              <a:cs typeface="+mn-cs"/>
            </a:endParaRPr>
          </a:p>
        </p:txBody>
      </p:sp>
      <p:pic>
        <p:nvPicPr>
          <p:cNvPr id="26627"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9"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dirty="0" err="1"/>
              <a:t>Parâmetros</a:t>
            </a:r>
            <a:r>
              <a:rPr lang="en-GB" sz="1800" dirty="0"/>
              <a:t> a </a:t>
            </a:r>
            <a:r>
              <a:rPr lang="en-GB" sz="1800" dirty="0" err="1"/>
              <a:t>analisar</a:t>
            </a:r>
            <a:endParaRPr lang="en-GB" sz="1800" dirty="0"/>
          </a:p>
        </p:txBody>
      </p:sp>
      <p:sp>
        <p:nvSpPr>
          <p:cNvPr id="26630" name="TextBox 7"/>
          <p:cNvSpPr txBox="1">
            <a:spLocks noChangeArrowheads="1"/>
          </p:cNvSpPr>
          <p:nvPr/>
        </p:nvSpPr>
        <p:spPr bwMode="auto">
          <a:xfrm>
            <a:off x="1331913" y="2708275"/>
            <a:ext cx="7070725"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000" b="1" dirty="0" err="1"/>
              <a:t>Biomassa</a:t>
            </a:r>
            <a:r>
              <a:rPr lang="en-GB" sz="2000" b="1" dirty="0"/>
              <a:t>:</a:t>
            </a:r>
            <a:r>
              <a:rPr lang="en-GB" sz="2000" dirty="0"/>
              <a:t> </a:t>
            </a:r>
            <a:r>
              <a:rPr lang="en-GB" sz="2000" dirty="0" err="1"/>
              <a:t>é</a:t>
            </a:r>
            <a:r>
              <a:rPr lang="en-GB" sz="2000" dirty="0"/>
              <a:t> </a:t>
            </a:r>
            <a:r>
              <a:rPr lang="en-GB" sz="2000" dirty="0" err="1"/>
              <a:t>uma</a:t>
            </a:r>
            <a:r>
              <a:rPr lang="en-GB" sz="2000" dirty="0"/>
              <a:t> </a:t>
            </a:r>
            <a:r>
              <a:rPr lang="en-GB" sz="2000" dirty="0" err="1"/>
              <a:t>medida</a:t>
            </a:r>
            <a:r>
              <a:rPr lang="en-GB" sz="2000" dirty="0"/>
              <a:t> </a:t>
            </a:r>
            <a:r>
              <a:rPr lang="en-GB" sz="2000" dirty="0" err="1"/>
              <a:t>integrativa</a:t>
            </a:r>
            <a:r>
              <a:rPr lang="en-GB" sz="2000" dirty="0"/>
              <a:t> do </a:t>
            </a:r>
            <a:r>
              <a:rPr lang="en-GB" sz="2000" dirty="0" err="1"/>
              <a:t>desenvolvimento</a:t>
            </a:r>
            <a:r>
              <a:rPr lang="en-GB" sz="2000" dirty="0"/>
              <a:t> das </a:t>
            </a:r>
            <a:r>
              <a:rPr lang="en-GB" sz="2000" dirty="0" err="1"/>
              <a:t>plantas</a:t>
            </a:r>
            <a:r>
              <a:rPr lang="en-GB" sz="2000" dirty="0"/>
              <a:t> </a:t>
            </a:r>
            <a:r>
              <a:rPr lang="en-GB" sz="2000" dirty="0" err="1"/>
              <a:t>em</a:t>
            </a:r>
            <a:r>
              <a:rPr lang="en-GB" sz="2000" dirty="0"/>
              <a:t> </a:t>
            </a:r>
            <a:r>
              <a:rPr lang="en-GB" sz="2000" dirty="0" err="1"/>
              <a:t>determinadas</a:t>
            </a:r>
            <a:r>
              <a:rPr lang="en-GB" sz="2000" dirty="0"/>
              <a:t> </a:t>
            </a:r>
            <a:r>
              <a:rPr lang="en-GB" sz="2000" dirty="0" err="1"/>
              <a:t>condições</a:t>
            </a:r>
            <a:r>
              <a:rPr lang="en-GB" sz="2000" dirty="0"/>
              <a:t>. </a:t>
            </a:r>
          </a:p>
          <a:p>
            <a:pPr eaLnBrk="1" hangingPunct="1"/>
            <a:r>
              <a:rPr lang="en-GB" sz="2000" dirty="0" err="1"/>
              <a:t>É</a:t>
            </a:r>
            <a:r>
              <a:rPr lang="en-GB" sz="2000" dirty="0"/>
              <a:t> </a:t>
            </a:r>
            <a:r>
              <a:rPr lang="en-GB" sz="2000" dirty="0" err="1"/>
              <a:t>normalmente</a:t>
            </a:r>
            <a:r>
              <a:rPr lang="en-GB" sz="2000" dirty="0"/>
              <a:t> </a:t>
            </a:r>
            <a:r>
              <a:rPr lang="en-GB" sz="2000" dirty="0" err="1"/>
              <a:t>avaliada</a:t>
            </a:r>
            <a:r>
              <a:rPr lang="en-GB" sz="2000" dirty="0"/>
              <a:t> </a:t>
            </a:r>
            <a:r>
              <a:rPr lang="en-GB" sz="2000" dirty="0" err="1"/>
              <a:t>pelo</a:t>
            </a:r>
            <a:r>
              <a:rPr lang="en-GB" sz="2000" dirty="0"/>
              <a:t> </a:t>
            </a:r>
            <a:r>
              <a:rPr lang="en-GB" sz="2000" b="1" dirty="0"/>
              <a:t>peso </a:t>
            </a:r>
            <a:r>
              <a:rPr lang="en-GB" sz="2000" b="1" dirty="0" err="1"/>
              <a:t>seco</a:t>
            </a:r>
            <a:r>
              <a:rPr lang="en-GB" sz="2000" b="1" dirty="0"/>
              <a:t> </a:t>
            </a:r>
            <a:r>
              <a:rPr lang="en-GB" sz="2000" dirty="0"/>
              <a:t>da </a:t>
            </a:r>
            <a:r>
              <a:rPr lang="en-GB" sz="2000" dirty="0" err="1"/>
              <a:t>planta</a:t>
            </a:r>
            <a:r>
              <a:rPr lang="en-GB" sz="2000" dirty="0"/>
              <a:t> </a:t>
            </a:r>
            <a:r>
              <a:rPr lang="en-GB" sz="2000" dirty="0" err="1"/>
              <a:t>ou</a:t>
            </a:r>
            <a:r>
              <a:rPr lang="en-GB" sz="2000" dirty="0"/>
              <a:t> de </a:t>
            </a:r>
            <a:r>
              <a:rPr lang="en-GB" sz="2000" dirty="0" err="1"/>
              <a:t>determinadas</a:t>
            </a:r>
            <a:r>
              <a:rPr lang="en-GB" sz="2000" dirty="0"/>
              <a:t> </a:t>
            </a:r>
            <a:r>
              <a:rPr lang="en-GB" sz="2000" dirty="0" err="1"/>
              <a:t>partes</a:t>
            </a:r>
            <a:r>
              <a:rPr lang="en-GB" sz="2000" dirty="0"/>
              <a:t> da </a:t>
            </a:r>
            <a:r>
              <a:rPr lang="en-GB" sz="2000" dirty="0" err="1"/>
              <a:t>planta</a:t>
            </a:r>
            <a:r>
              <a:rPr lang="en-GB" sz="2000" dirty="0"/>
              <a:t>.</a:t>
            </a:r>
          </a:p>
        </p:txBody>
      </p:sp>
      <p:sp>
        <p:nvSpPr>
          <p:cNvPr id="26631" name="TextBox 9"/>
          <p:cNvSpPr txBox="1">
            <a:spLocks noChangeArrowheads="1"/>
          </p:cNvSpPr>
          <p:nvPr/>
        </p:nvSpPr>
        <p:spPr bwMode="auto">
          <a:xfrm>
            <a:off x="1331913" y="4917479"/>
            <a:ext cx="729238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000" dirty="0" err="1"/>
              <a:t>Porque</a:t>
            </a:r>
            <a:r>
              <a:rPr lang="en-GB" sz="2000" dirty="0"/>
              <a:t> </a:t>
            </a:r>
            <a:r>
              <a:rPr lang="en-GB" sz="2000" b="1" dirty="0" err="1"/>
              <a:t>não</a:t>
            </a:r>
            <a:r>
              <a:rPr lang="en-GB" sz="2000" dirty="0"/>
              <a:t> se </a:t>
            </a:r>
            <a:r>
              <a:rPr lang="en-GB" sz="2000" dirty="0" err="1"/>
              <a:t>calcula</a:t>
            </a:r>
            <a:r>
              <a:rPr lang="en-GB" sz="2000" dirty="0"/>
              <a:t> a </a:t>
            </a:r>
            <a:r>
              <a:rPr lang="en-GB" sz="2000" b="1" dirty="0" err="1">
                <a:solidFill>
                  <a:srgbClr val="FF6600"/>
                </a:solidFill>
              </a:rPr>
              <a:t>biomassa</a:t>
            </a:r>
            <a:r>
              <a:rPr lang="en-GB" sz="2000" dirty="0"/>
              <a:t> com base no peso fresco?</a:t>
            </a:r>
          </a:p>
        </p:txBody>
      </p:sp>
      <p:sp>
        <p:nvSpPr>
          <p:cNvPr id="7" name="Slide Number Placeholder 5">
            <a:extLst>
              <a:ext uri="{FF2B5EF4-FFF2-40B4-BE49-F238E27FC236}">
                <a16:creationId xmlns:a16="http://schemas.microsoft.com/office/drawing/2014/main" id="{3DB4BED2-FD36-EC49-B32F-26A6C66C89AD}"/>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35</a:t>
            </a:fld>
            <a:endParaRPr lang="en-US" altLang="en-PT" sz="1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7"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sp>
        <p:nvSpPr>
          <p:cNvPr id="28678" name="TextBox 7"/>
          <p:cNvSpPr txBox="1">
            <a:spLocks noChangeArrowheads="1"/>
          </p:cNvSpPr>
          <p:nvPr/>
        </p:nvSpPr>
        <p:spPr bwMode="auto">
          <a:xfrm>
            <a:off x="4176464" y="2276872"/>
            <a:ext cx="4860032" cy="34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000" b="1" dirty="0" err="1"/>
              <a:t>Partição</a:t>
            </a:r>
            <a:r>
              <a:rPr lang="en-GB" sz="2000" b="1" dirty="0"/>
              <a:t> de </a:t>
            </a:r>
            <a:r>
              <a:rPr lang="en-GB" sz="2000" b="1" dirty="0" err="1"/>
              <a:t>Biomassa</a:t>
            </a:r>
            <a:r>
              <a:rPr lang="en-GB" sz="2000" b="1" dirty="0"/>
              <a:t>:</a:t>
            </a:r>
            <a:r>
              <a:rPr lang="en-GB" sz="2000" dirty="0"/>
              <a:t> </a:t>
            </a:r>
            <a:r>
              <a:rPr lang="en-GB" sz="2000" dirty="0" err="1"/>
              <a:t>Razão</a:t>
            </a:r>
            <a:r>
              <a:rPr lang="en-GB" sz="2000" dirty="0"/>
              <a:t> entre a </a:t>
            </a:r>
            <a:r>
              <a:rPr lang="en-GB" sz="2000" dirty="0" err="1"/>
              <a:t>biomassa</a:t>
            </a:r>
            <a:r>
              <a:rPr lang="en-GB" sz="2000" dirty="0"/>
              <a:t> da parte </a:t>
            </a:r>
            <a:r>
              <a:rPr lang="en-GB" sz="2000" dirty="0" err="1"/>
              <a:t>aerea</a:t>
            </a:r>
            <a:r>
              <a:rPr lang="en-GB" sz="2000" dirty="0"/>
              <a:t> e da parte radicular</a:t>
            </a:r>
          </a:p>
          <a:p>
            <a:pPr eaLnBrk="1" hangingPunct="1"/>
            <a:endParaRPr lang="en-GB" sz="2000" dirty="0"/>
          </a:p>
          <a:p>
            <a:pPr eaLnBrk="1" hangingPunct="1"/>
            <a:r>
              <a:rPr lang="en-GB" sz="2000" dirty="0"/>
              <a:t>Altera-se </a:t>
            </a:r>
            <a:r>
              <a:rPr lang="en-GB" sz="2000" dirty="0" err="1"/>
              <a:t>em</a:t>
            </a:r>
            <a:r>
              <a:rPr lang="en-GB" sz="2000" dirty="0"/>
              <a:t> </a:t>
            </a:r>
            <a:r>
              <a:rPr lang="en-GB" sz="2000" dirty="0" err="1"/>
              <a:t>resposta</a:t>
            </a:r>
            <a:r>
              <a:rPr lang="en-GB" sz="2000" dirty="0"/>
              <a:t> </a:t>
            </a:r>
            <a:r>
              <a:rPr lang="en-GB" sz="2000" dirty="0" err="1"/>
              <a:t>às</a:t>
            </a:r>
            <a:r>
              <a:rPr lang="en-GB" sz="2000" dirty="0"/>
              <a:t> </a:t>
            </a:r>
            <a:r>
              <a:rPr lang="en-GB" sz="2000" dirty="0" err="1"/>
              <a:t>condições</a:t>
            </a:r>
            <a:r>
              <a:rPr lang="en-GB" sz="2000" dirty="0"/>
              <a:t> do </a:t>
            </a:r>
            <a:r>
              <a:rPr lang="en-GB" sz="2000" dirty="0" err="1"/>
              <a:t>meio</a:t>
            </a:r>
            <a:r>
              <a:rPr lang="en-GB" sz="2000" dirty="0"/>
              <a:t> </a:t>
            </a:r>
          </a:p>
          <a:p>
            <a:pPr eaLnBrk="1" hangingPunct="1"/>
            <a:endParaRPr lang="en-GB" sz="2000" dirty="0"/>
          </a:p>
          <a:p>
            <a:pPr eaLnBrk="1" hangingPunct="1"/>
            <a:r>
              <a:rPr lang="en-GB" sz="2000" dirty="0"/>
              <a:t>	</a:t>
            </a:r>
            <a:r>
              <a:rPr lang="en-GB" sz="2000" dirty="0" err="1"/>
              <a:t>nutrientes</a:t>
            </a:r>
            <a:endParaRPr lang="en-GB" sz="2000" dirty="0"/>
          </a:p>
          <a:p>
            <a:pPr eaLnBrk="1" hangingPunct="1"/>
            <a:r>
              <a:rPr lang="en-GB" sz="2000" dirty="0"/>
              <a:t>	</a:t>
            </a:r>
            <a:r>
              <a:rPr lang="en-GB" sz="2000" dirty="0" err="1"/>
              <a:t>luz</a:t>
            </a:r>
            <a:endParaRPr lang="en-GB" sz="2000" dirty="0"/>
          </a:p>
          <a:p>
            <a:pPr eaLnBrk="1" hangingPunct="1"/>
            <a:r>
              <a:rPr lang="en-GB" sz="2000" dirty="0"/>
              <a:t>	temperature</a:t>
            </a:r>
          </a:p>
          <a:p>
            <a:pPr eaLnBrk="1" hangingPunct="1"/>
            <a:r>
              <a:rPr lang="en-GB" sz="2000" dirty="0"/>
              <a:t>	</a:t>
            </a:r>
            <a:r>
              <a:rPr lang="en-GB" sz="2000" dirty="0" err="1"/>
              <a:t>interações</a:t>
            </a:r>
            <a:r>
              <a:rPr lang="en-GB" sz="2000" dirty="0"/>
              <a:t> com </a:t>
            </a:r>
            <a:r>
              <a:rPr lang="en-GB" sz="2000" dirty="0" err="1"/>
              <a:t>microrganismos</a:t>
            </a:r>
            <a:endParaRPr lang="en-GB" sz="2000" dirty="0"/>
          </a:p>
        </p:txBody>
      </p:sp>
      <p:sp>
        <p:nvSpPr>
          <p:cNvPr id="28679" name="TextBox 1"/>
          <p:cNvSpPr txBox="1">
            <a:spLocks noChangeArrowheads="1"/>
          </p:cNvSpPr>
          <p:nvPr/>
        </p:nvSpPr>
        <p:spPr bwMode="auto">
          <a:xfrm>
            <a:off x="539552" y="5522265"/>
            <a:ext cx="318228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dirty="0" err="1">
                <a:solidFill>
                  <a:srgbClr val="FF6600"/>
                </a:solidFill>
              </a:rPr>
              <a:t>Qual</a:t>
            </a:r>
            <a:r>
              <a:rPr lang="en-GB" dirty="0">
                <a:solidFill>
                  <a:srgbClr val="FF6600"/>
                </a:solidFill>
              </a:rPr>
              <a:t> a </a:t>
            </a:r>
            <a:r>
              <a:rPr lang="en-GB" dirty="0" err="1">
                <a:solidFill>
                  <a:srgbClr val="FF6600"/>
                </a:solidFill>
              </a:rPr>
              <a:t>partição</a:t>
            </a:r>
            <a:r>
              <a:rPr lang="en-GB" dirty="0">
                <a:solidFill>
                  <a:srgbClr val="FF6600"/>
                </a:solidFill>
              </a:rPr>
              <a:t> ideal?</a:t>
            </a:r>
          </a:p>
        </p:txBody>
      </p:sp>
      <p:pic>
        <p:nvPicPr>
          <p:cNvPr id="2" name="Picture 1" descr="Screen Shot 2018-05-01 at 09.53.25.jpg"/>
          <p:cNvPicPr>
            <a:picLocks noChangeAspect="1"/>
          </p:cNvPicPr>
          <p:nvPr/>
        </p:nvPicPr>
        <p:blipFill rotWithShape="1">
          <a:blip r:embed="rId4" cstate="email">
            <a:extLst>
              <a:ext uri="{28A0092B-C50C-407E-A947-70E740481C1C}">
                <a14:useLocalDpi xmlns:a14="http://schemas.microsoft.com/office/drawing/2010/main" val="0"/>
              </a:ext>
            </a:extLst>
          </a:blip>
          <a:srcRect l="10317" t="38254" r="51058" b="14974"/>
          <a:stretch/>
        </p:blipFill>
        <p:spPr>
          <a:xfrm>
            <a:off x="539552" y="2420888"/>
            <a:ext cx="3531810" cy="2673048"/>
          </a:xfrm>
          <a:prstGeom prst="rect">
            <a:avLst/>
          </a:prstGeom>
        </p:spPr>
      </p:pic>
      <p:sp>
        <p:nvSpPr>
          <p:cNvPr id="10" name="Content Placeholder 2">
            <a:extLst>
              <a:ext uri="{FF2B5EF4-FFF2-40B4-BE49-F238E27FC236}">
                <a16:creationId xmlns:a16="http://schemas.microsoft.com/office/drawing/2014/main" id="{B4BE84A0-F2B5-D843-BCCD-BBE9058EE629}"/>
              </a:ext>
            </a:extLst>
          </p:cNvPr>
          <p:cNvSpPr txBox="1">
            <a:spLocks/>
          </p:cNvSpPr>
          <p:nvPr/>
        </p:nvSpPr>
        <p:spPr bwMode="auto">
          <a:xfrm>
            <a:off x="914400" y="404813"/>
            <a:ext cx="82296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F6228"/>
              </a:solidFill>
              <a:cs typeface="+mn-cs"/>
            </a:endParaRPr>
          </a:p>
          <a:p>
            <a:pPr>
              <a:lnSpc>
                <a:spcPct val="150000"/>
              </a:lnSpc>
              <a:defRPr/>
            </a:pPr>
            <a:endParaRPr lang="pt-PT" sz="1800" b="1" dirty="0">
              <a:solidFill>
                <a:srgbClr val="4F6228"/>
              </a:solidFill>
              <a:cs typeface="+mn-cs"/>
            </a:endParaRPr>
          </a:p>
        </p:txBody>
      </p:sp>
      <p:sp>
        <p:nvSpPr>
          <p:cNvPr id="8" name="Slide Number Placeholder 5">
            <a:extLst>
              <a:ext uri="{FF2B5EF4-FFF2-40B4-BE49-F238E27FC236}">
                <a16:creationId xmlns:a16="http://schemas.microsoft.com/office/drawing/2014/main" id="{9CCA8D93-7197-F643-A696-4AFA6BF9E657}"/>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36</a:t>
            </a:fld>
            <a:endParaRPr lang="en-US" altLang="en-PT" sz="1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5"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sp>
        <p:nvSpPr>
          <p:cNvPr id="30726" name="TextBox 7"/>
          <p:cNvSpPr txBox="1">
            <a:spLocks noChangeArrowheads="1"/>
          </p:cNvSpPr>
          <p:nvPr/>
        </p:nvSpPr>
        <p:spPr bwMode="auto">
          <a:xfrm>
            <a:off x="1015384" y="2672556"/>
            <a:ext cx="7070725"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000" b="1" dirty="0" err="1">
                <a:solidFill>
                  <a:srgbClr val="00B050"/>
                </a:solidFill>
              </a:rPr>
              <a:t>Relação</a:t>
            </a:r>
            <a:r>
              <a:rPr lang="en-GB" sz="2000" b="1" dirty="0">
                <a:solidFill>
                  <a:srgbClr val="00B050"/>
                </a:solidFill>
              </a:rPr>
              <a:t> peso </a:t>
            </a:r>
            <a:r>
              <a:rPr lang="en-GB" sz="2000" b="1" dirty="0" err="1">
                <a:solidFill>
                  <a:srgbClr val="00B050"/>
                </a:solidFill>
              </a:rPr>
              <a:t>seco</a:t>
            </a:r>
            <a:r>
              <a:rPr lang="en-GB" sz="2000" b="1" dirty="0">
                <a:solidFill>
                  <a:srgbClr val="00B050"/>
                </a:solidFill>
              </a:rPr>
              <a:t>/peso fresco:</a:t>
            </a:r>
            <a:r>
              <a:rPr lang="en-GB" sz="2000" dirty="0">
                <a:solidFill>
                  <a:srgbClr val="00B050"/>
                </a:solidFill>
              </a:rPr>
              <a:t> </a:t>
            </a:r>
          </a:p>
          <a:p>
            <a:pPr eaLnBrk="1" hangingPunct="1"/>
            <a:endParaRPr lang="en-GB" sz="2000" dirty="0"/>
          </a:p>
          <a:p>
            <a:pPr eaLnBrk="1" hangingPunct="1"/>
            <a:r>
              <a:rPr lang="en-GB" sz="2000" dirty="0" err="1"/>
              <a:t>Pode</a:t>
            </a:r>
            <a:r>
              <a:rPr lang="en-GB" sz="2000" dirty="0"/>
              <a:t> ser </a:t>
            </a:r>
            <a:r>
              <a:rPr lang="en-GB" sz="2000" dirty="0" err="1"/>
              <a:t>uma</a:t>
            </a:r>
            <a:r>
              <a:rPr lang="en-GB" sz="2000" dirty="0"/>
              <a:t> </a:t>
            </a:r>
            <a:r>
              <a:rPr lang="en-GB" sz="2000" dirty="0" err="1"/>
              <a:t>medida</a:t>
            </a:r>
            <a:r>
              <a:rPr lang="en-GB" sz="2000" dirty="0"/>
              <a:t> </a:t>
            </a:r>
            <a:r>
              <a:rPr lang="en-GB" sz="2000" dirty="0" err="1"/>
              <a:t>aproximada</a:t>
            </a:r>
            <a:r>
              <a:rPr lang="en-GB" sz="2000" dirty="0"/>
              <a:t> do </a:t>
            </a:r>
            <a:r>
              <a:rPr lang="en-GB" sz="2000" dirty="0" err="1"/>
              <a:t>conteúdo</a:t>
            </a:r>
            <a:r>
              <a:rPr lang="en-GB" sz="2000" dirty="0"/>
              <a:t> </a:t>
            </a:r>
            <a:r>
              <a:rPr lang="en-GB" sz="2000" dirty="0" err="1"/>
              <a:t>hídrico</a:t>
            </a:r>
            <a:r>
              <a:rPr lang="en-GB" sz="2000" dirty="0"/>
              <a:t> da planta</a:t>
            </a:r>
          </a:p>
        </p:txBody>
      </p:sp>
      <p:sp>
        <p:nvSpPr>
          <p:cNvPr id="30727" name="TextBox 1"/>
          <p:cNvSpPr txBox="1">
            <a:spLocks noChangeArrowheads="1"/>
          </p:cNvSpPr>
          <p:nvPr/>
        </p:nvSpPr>
        <p:spPr bwMode="auto">
          <a:xfrm>
            <a:off x="1015384" y="4433858"/>
            <a:ext cx="766107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000" dirty="0" err="1"/>
              <a:t>Particularmente</a:t>
            </a:r>
            <a:r>
              <a:rPr lang="en-GB" sz="2000" dirty="0"/>
              <a:t> </a:t>
            </a:r>
            <a:r>
              <a:rPr lang="en-GB" sz="2000" dirty="0" err="1"/>
              <a:t>importante</a:t>
            </a:r>
            <a:r>
              <a:rPr lang="en-GB" sz="2000" dirty="0"/>
              <a:t> </a:t>
            </a:r>
            <a:r>
              <a:rPr lang="en-GB" sz="2000" dirty="0" err="1"/>
              <a:t>quando</a:t>
            </a:r>
            <a:r>
              <a:rPr lang="en-GB" sz="2000" dirty="0"/>
              <a:t> se </a:t>
            </a:r>
            <a:r>
              <a:rPr lang="en-GB" sz="2000" dirty="0" err="1"/>
              <a:t>trabalha</a:t>
            </a:r>
            <a:r>
              <a:rPr lang="en-GB" sz="2000" dirty="0"/>
              <a:t> com stress </a:t>
            </a:r>
            <a:r>
              <a:rPr lang="en-GB" sz="2000" dirty="0" err="1"/>
              <a:t>hídrico</a:t>
            </a:r>
            <a:endParaRPr lang="en-GB" sz="2000" dirty="0"/>
          </a:p>
        </p:txBody>
      </p:sp>
      <p:sp>
        <p:nvSpPr>
          <p:cNvPr id="30728" name="TextBox 8"/>
          <p:cNvSpPr txBox="1">
            <a:spLocks noChangeArrowheads="1"/>
          </p:cNvSpPr>
          <p:nvPr/>
        </p:nvSpPr>
        <p:spPr bwMode="auto">
          <a:xfrm>
            <a:off x="3267797" y="5353873"/>
            <a:ext cx="260840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000" dirty="0" err="1">
                <a:solidFill>
                  <a:srgbClr val="00B050"/>
                </a:solidFill>
              </a:rPr>
              <a:t>Qual</a:t>
            </a:r>
            <a:r>
              <a:rPr lang="en-GB" sz="2000" dirty="0">
                <a:solidFill>
                  <a:srgbClr val="00B050"/>
                </a:solidFill>
              </a:rPr>
              <a:t> a </a:t>
            </a:r>
            <a:r>
              <a:rPr lang="en-GB" sz="2000" dirty="0" err="1">
                <a:solidFill>
                  <a:srgbClr val="00B050"/>
                </a:solidFill>
              </a:rPr>
              <a:t>relação</a:t>
            </a:r>
            <a:r>
              <a:rPr lang="en-GB" sz="2000" dirty="0">
                <a:solidFill>
                  <a:srgbClr val="00B050"/>
                </a:solidFill>
              </a:rPr>
              <a:t> ideal?</a:t>
            </a:r>
          </a:p>
        </p:txBody>
      </p:sp>
      <p:sp>
        <p:nvSpPr>
          <p:cNvPr id="10" name="Content Placeholder 2">
            <a:extLst>
              <a:ext uri="{FF2B5EF4-FFF2-40B4-BE49-F238E27FC236}">
                <a16:creationId xmlns:a16="http://schemas.microsoft.com/office/drawing/2014/main" id="{5C98B1C0-D4C8-B846-B34E-4CEEA93075FE}"/>
              </a:ext>
            </a:extLst>
          </p:cNvPr>
          <p:cNvSpPr txBox="1">
            <a:spLocks/>
          </p:cNvSpPr>
          <p:nvPr/>
        </p:nvSpPr>
        <p:spPr bwMode="auto">
          <a:xfrm>
            <a:off x="914400" y="404813"/>
            <a:ext cx="82296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F6228"/>
              </a:solidFill>
              <a:cs typeface="+mn-cs"/>
            </a:endParaRPr>
          </a:p>
        </p:txBody>
      </p:sp>
      <p:sp>
        <p:nvSpPr>
          <p:cNvPr id="8" name="Slide Number Placeholder 5">
            <a:extLst>
              <a:ext uri="{FF2B5EF4-FFF2-40B4-BE49-F238E27FC236}">
                <a16:creationId xmlns:a16="http://schemas.microsoft.com/office/drawing/2014/main" id="{060EAF50-F04D-954B-801B-E446B914E0CF}"/>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37</a:t>
            </a:fld>
            <a:endParaRPr lang="en-US" altLang="en-PT" sz="14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9"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sp>
        <p:nvSpPr>
          <p:cNvPr id="2" name="TextBox 1"/>
          <p:cNvSpPr txBox="1"/>
          <p:nvPr/>
        </p:nvSpPr>
        <p:spPr>
          <a:xfrm>
            <a:off x="827584" y="1988840"/>
            <a:ext cx="7905272" cy="646331"/>
          </a:xfrm>
          <a:prstGeom prst="rect">
            <a:avLst/>
          </a:prstGeom>
          <a:noFill/>
        </p:spPr>
        <p:txBody>
          <a:bodyPr wrap="square" rtlCol="0">
            <a:spAutoFit/>
          </a:bodyPr>
          <a:lstStyle/>
          <a:p>
            <a:r>
              <a:rPr lang="en-US" b="1" dirty="0"/>
              <a:t>Brix (</a:t>
            </a:r>
            <a:r>
              <a:rPr lang="en-US" b="1" dirty="0" err="1"/>
              <a:t>Sólidos</a:t>
            </a:r>
            <a:r>
              <a:rPr lang="en-US" b="1" dirty="0"/>
              <a:t> </a:t>
            </a:r>
            <a:r>
              <a:rPr lang="en-US" b="1" dirty="0" err="1"/>
              <a:t>totais</a:t>
            </a:r>
            <a:r>
              <a:rPr lang="en-US" b="1" dirty="0"/>
              <a:t> </a:t>
            </a:r>
            <a:r>
              <a:rPr lang="en-US" b="1" dirty="0" err="1"/>
              <a:t>solúveis</a:t>
            </a:r>
            <a:r>
              <a:rPr lang="en-US" b="1" dirty="0"/>
              <a:t>)</a:t>
            </a:r>
          </a:p>
          <a:p>
            <a:endParaRPr lang="en-US" b="1" dirty="0"/>
          </a:p>
        </p:txBody>
      </p:sp>
      <p:pic>
        <p:nvPicPr>
          <p:cNvPr id="11" name="Picture 10" descr="Screen Shot 2018-04-29 at 19.16.17.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08417" y="2420888"/>
            <a:ext cx="4128079" cy="3528392"/>
          </a:xfrm>
          <a:prstGeom prst="rect">
            <a:avLst/>
          </a:prstGeom>
        </p:spPr>
      </p:pic>
      <p:sp>
        <p:nvSpPr>
          <p:cNvPr id="12" name="Content Placeholder 2">
            <a:extLst>
              <a:ext uri="{FF2B5EF4-FFF2-40B4-BE49-F238E27FC236}">
                <a16:creationId xmlns:a16="http://schemas.microsoft.com/office/drawing/2014/main" id="{F9513155-077C-D34B-BEE4-2ABD0802B999}"/>
              </a:ext>
            </a:extLst>
          </p:cNvPr>
          <p:cNvSpPr txBox="1">
            <a:spLocks/>
          </p:cNvSpPr>
          <p:nvPr/>
        </p:nvSpPr>
        <p:spPr bwMode="auto">
          <a:xfrm>
            <a:off x="914400" y="404813"/>
            <a:ext cx="82296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F6228"/>
              </a:solidFill>
              <a:cs typeface="+mn-cs"/>
            </a:endParaRPr>
          </a:p>
        </p:txBody>
      </p:sp>
      <p:sp>
        <p:nvSpPr>
          <p:cNvPr id="7" name="TextBox 6">
            <a:extLst>
              <a:ext uri="{FF2B5EF4-FFF2-40B4-BE49-F238E27FC236}">
                <a16:creationId xmlns:a16="http://schemas.microsoft.com/office/drawing/2014/main" id="{DF0ED806-834F-874B-A453-F02430B891E4}"/>
              </a:ext>
            </a:extLst>
          </p:cNvPr>
          <p:cNvSpPr txBox="1"/>
          <p:nvPr/>
        </p:nvSpPr>
        <p:spPr>
          <a:xfrm>
            <a:off x="450403" y="2999564"/>
            <a:ext cx="4353257" cy="2308324"/>
          </a:xfrm>
          <a:prstGeom prst="rect">
            <a:avLst/>
          </a:prstGeom>
          <a:noFill/>
        </p:spPr>
        <p:txBody>
          <a:bodyPr wrap="square" rtlCol="0">
            <a:spAutoFit/>
          </a:bodyPr>
          <a:lstStyle/>
          <a:p>
            <a:r>
              <a:rPr lang="en-GB" dirty="0" err="1"/>
              <a:t>É</a:t>
            </a:r>
            <a:r>
              <a:rPr lang="en-GB" dirty="0"/>
              <a:t> um </a:t>
            </a:r>
            <a:r>
              <a:rPr lang="en-GB" dirty="0" err="1"/>
              <a:t>refratómetro</a:t>
            </a:r>
            <a:r>
              <a:rPr lang="en-GB" dirty="0"/>
              <a:t> (ideal para </a:t>
            </a:r>
            <a:r>
              <a:rPr lang="en-GB" dirty="0" err="1"/>
              <a:t>medições</a:t>
            </a:r>
            <a:r>
              <a:rPr lang="en-GB" dirty="0"/>
              <a:t> </a:t>
            </a:r>
            <a:r>
              <a:rPr lang="en-GB" dirty="0" err="1"/>
              <a:t>quer</a:t>
            </a:r>
            <a:r>
              <a:rPr lang="en-GB" dirty="0"/>
              <a:t> </a:t>
            </a:r>
            <a:r>
              <a:rPr lang="en-GB" dirty="0" err="1"/>
              <a:t>em</a:t>
            </a:r>
            <a:r>
              <a:rPr lang="en-GB" dirty="0"/>
              <a:t> </a:t>
            </a:r>
            <a:r>
              <a:rPr lang="en-GB" dirty="0" err="1"/>
              <a:t>laboratório</a:t>
            </a:r>
            <a:r>
              <a:rPr lang="en-GB" dirty="0"/>
              <a:t>, </a:t>
            </a:r>
            <a:r>
              <a:rPr lang="en-GB" dirty="0" err="1"/>
              <a:t>quer</a:t>
            </a:r>
            <a:r>
              <a:rPr lang="en-GB" dirty="0"/>
              <a:t> </a:t>
            </a:r>
            <a:r>
              <a:rPr lang="en-GB" dirty="0" err="1"/>
              <a:t>em</a:t>
            </a:r>
            <a:r>
              <a:rPr lang="en-GB" dirty="0"/>
              <a:t> campo).</a:t>
            </a:r>
            <a:br>
              <a:rPr lang="en-GB" dirty="0"/>
            </a:br>
            <a:endParaRPr lang="en-GB" dirty="0"/>
          </a:p>
          <a:p>
            <a:r>
              <a:rPr lang="en-GB" dirty="0" err="1"/>
              <a:t>É</a:t>
            </a:r>
            <a:r>
              <a:rPr lang="en-GB" dirty="0"/>
              <a:t> um </a:t>
            </a:r>
            <a:r>
              <a:rPr lang="en-GB" dirty="0" err="1"/>
              <a:t>instrumento</a:t>
            </a:r>
            <a:r>
              <a:rPr lang="en-GB" dirty="0"/>
              <a:t> </a:t>
            </a:r>
            <a:r>
              <a:rPr lang="en-GB" dirty="0" err="1"/>
              <a:t>ótico</a:t>
            </a:r>
            <a:r>
              <a:rPr lang="en-GB" dirty="0"/>
              <a:t> que </a:t>
            </a:r>
            <a:r>
              <a:rPr lang="en-GB" dirty="0" err="1"/>
              <a:t>utiliza</a:t>
            </a:r>
            <a:r>
              <a:rPr lang="en-GB" dirty="0"/>
              <a:t> a </a:t>
            </a:r>
            <a:r>
              <a:rPr lang="en-GB" dirty="0" err="1"/>
              <a:t>medição</a:t>
            </a:r>
            <a:r>
              <a:rPr lang="en-GB" dirty="0"/>
              <a:t> do </a:t>
            </a:r>
            <a:r>
              <a:rPr lang="en-GB" dirty="0" err="1"/>
              <a:t>índice</a:t>
            </a:r>
            <a:r>
              <a:rPr lang="en-GB" dirty="0"/>
              <a:t> de </a:t>
            </a:r>
            <a:r>
              <a:rPr lang="en-GB" dirty="0" err="1"/>
              <a:t>refração</a:t>
            </a:r>
            <a:r>
              <a:rPr lang="en-GB" dirty="0"/>
              <a:t> para </a:t>
            </a:r>
            <a:r>
              <a:rPr lang="en-GB" dirty="0" err="1"/>
              <a:t>determinar</a:t>
            </a:r>
            <a:r>
              <a:rPr lang="en-GB" dirty="0"/>
              <a:t> o </a:t>
            </a:r>
            <a:r>
              <a:rPr lang="en-GB" dirty="0" err="1"/>
              <a:t>conteúdo</a:t>
            </a:r>
            <a:r>
              <a:rPr lang="en-GB" dirty="0"/>
              <a:t> de </a:t>
            </a:r>
            <a:r>
              <a:rPr lang="en-GB" dirty="0" err="1"/>
              <a:t>açúcar</a:t>
            </a:r>
            <a:r>
              <a:rPr lang="en-GB" dirty="0"/>
              <a:t> de </a:t>
            </a:r>
            <a:r>
              <a:rPr lang="en-GB" dirty="0" err="1"/>
              <a:t>soluções</a:t>
            </a:r>
            <a:r>
              <a:rPr lang="en-GB" dirty="0"/>
              <a:t> </a:t>
            </a:r>
            <a:r>
              <a:rPr lang="en-GB" dirty="0" err="1"/>
              <a:t>aquosas</a:t>
            </a:r>
            <a:r>
              <a:rPr lang="en-GB" dirty="0"/>
              <a:t> </a:t>
            </a:r>
            <a:r>
              <a:rPr lang="en-GB" dirty="0" err="1"/>
              <a:t>em</a:t>
            </a:r>
            <a:r>
              <a:rPr lang="en-GB" dirty="0"/>
              <a:t> % Brix.</a:t>
            </a:r>
          </a:p>
          <a:p>
            <a:endParaRPr lang="en-GB" dirty="0"/>
          </a:p>
        </p:txBody>
      </p:sp>
      <p:sp>
        <p:nvSpPr>
          <p:cNvPr id="8" name="Slide Number Placeholder 5">
            <a:extLst>
              <a:ext uri="{FF2B5EF4-FFF2-40B4-BE49-F238E27FC236}">
                <a16:creationId xmlns:a16="http://schemas.microsoft.com/office/drawing/2014/main" id="{FF9AF4BE-9771-DD4C-8001-1DEA6BBE380E}"/>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38</a:t>
            </a:fld>
            <a:endParaRPr lang="en-US" altLang="en-PT" sz="1400"/>
          </a:p>
        </p:txBody>
      </p:sp>
    </p:spTree>
    <p:extLst>
      <p:ext uri="{BB962C8B-B14F-4D97-AF65-F5344CB8AC3E}">
        <p14:creationId xmlns:p14="http://schemas.microsoft.com/office/powerpoint/2010/main" val="1619693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9"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sp>
        <p:nvSpPr>
          <p:cNvPr id="2" name="TextBox 1"/>
          <p:cNvSpPr txBox="1"/>
          <p:nvPr/>
        </p:nvSpPr>
        <p:spPr>
          <a:xfrm>
            <a:off x="394985" y="1396356"/>
            <a:ext cx="7905272" cy="646331"/>
          </a:xfrm>
          <a:prstGeom prst="rect">
            <a:avLst/>
          </a:prstGeom>
          <a:noFill/>
        </p:spPr>
        <p:txBody>
          <a:bodyPr wrap="square" rtlCol="0">
            <a:spAutoFit/>
          </a:bodyPr>
          <a:lstStyle/>
          <a:p>
            <a:r>
              <a:rPr lang="en-US" b="1" dirty="0"/>
              <a:t>What is Brix (</a:t>
            </a:r>
            <a:r>
              <a:rPr lang="en-US" b="1" dirty="0" err="1"/>
              <a:t>Sólidos</a:t>
            </a:r>
            <a:r>
              <a:rPr lang="en-US" b="1" dirty="0"/>
              <a:t> </a:t>
            </a:r>
            <a:r>
              <a:rPr lang="en-US" b="1" dirty="0" err="1"/>
              <a:t>totais</a:t>
            </a:r>
            <a:r>
              <a:rPr lang="en-US" b="1" dirty="0"/>
              <a:t> </a:t>
            </a:r>
            <a:r>
              <a:rPr lang="en-US" b="1" dirty="0" err="1"/>
              <a:t>solúveis</a:t>
            </a:r>
            <a:r>
              <a:rPr lang="en-US" b="1" dirty="0"/>
              <a:t>)?</a:t>
            </a:r>
          </a:p>
          <a:p>
            <a:endParaRPr lang="en-US" b="1" dirty="0"/>
          </a:p>
        </p:txBody>
      </p:sp>
      <p:sp>
        <p:nvSpPr>
          <p:cNvPr id="5" name="TextBox 4"/>
          <p:cNvSpPr txBox="1"/>
          <p:nvPr/>
        </p:nvSpPr>
        <p:spPr>
          <a:xfrm>
            <a:off x="683568" y="2564904"/>
            <a:ext cx="3664053" cy="2031325"/>
          </a:xfrm>
          <a:prstGeom prst="rect">
            <a:avLst/>
          </a:prstGeom>
          <a:noFill/>
        </p:spPr>
        <p:txBody>
          <a:bodyPr wrap="square" rtlCol="0">
            <a:spAutoFit/>
          </a:bodyPr>
          <a:lstStyle/>
          <a:p>
            <a:r>
              <a:rPr lang="en-US" dirty="0">
                <a:effectLst/>
              </a:rPr>
              <a:t>The Photochemical Reflectance Index is a measure of the light-use efficiency of foliage and thus is primarily used as an indicator of water stress and for the assessment of carbon-dioxide uptake by plants.</a:t>
            </a:r>
            <a:endParaRPr lang="en-GB" dirty="0"/>
          </a:p>
        </p:txBody>
      </p:sp>
      <p:pic>
        <p:nvPicPr>
          <p:cNvPr id="8" name="Picture 7" descr="Screen Shot 2018-04-29 at 19.29.54.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153" y="1847851"/>
            <a:ext cx="8873903" cy="4552950"/>
          </a:xfrm>
          <a:prstGeom prst="rect">
            <a:avLst/>
          </a:prstGeom>
        </p:spPr>
      </p:pic>
      <p:sp>
        <p:nvSpPr>
          <p:cNvPr id="12" name="Content Placeholder 2">
            <a:extLst>
              <a:ext uri="{FF2B5EF4-FFF2-40B4-BE49-F238E27FC236}">
                <a16:creationId xmlns:a16="http://schemas.microsoft.com/office/drawing/2014/main" id="{2481BE49-DEBB-A44F-846F-5E3A24F5877B}"/>
              </a:ext>
            </a:extLst>
          </p:cNvPr>
          <p:cNvSpPr txBox="1">
            <a:spLocks/>
          </p:cNvSpPr>
          <p:nvPr/>
        </p:nvSpPr>
        <p:spPr bwMode="auto">
          <a:xfrm>
            <a:off x="914400" y="404813"/>
            <a:ext cx="82296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F6228"/>
              </a:solidFill>
              <a:cs typeface="+mn-cs"/>
            </a:endParaRPr>
          </a:p>
        </p:txBody>
      </p:sp>
      <p:sp>
        <p:nvSpPr>
          <p:cNvPr id="9" name="Slide Number Placeholder 5">
            <a:extLst>
              <a:ext uri="{FF2B5EF4-FFF2-40B4-BE49-F238E27FC236}">
                <a16:creationId xmlns:a16="http://schemas.microsoft.com/office/drawing/2014/main" id="{4FA76701-3513-0C4B-A2D7-DC0A4EC88B1B}"/>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39</a:t>
            </a:fld>
            <a:endParaRPr lang="en-US" altLang="en-PT" sz="1400"/>
          </a:p>
        </p:txBody>
      </p:sp>
    </p:spTree>
    <p:extLst>
      <p:ext uri="{BB962C8B-B14F-4D97-AF65-F5344CB8AC3E}">
        <p14:creationId xmlns:p14="http://schemas.microsoft.com/office/powerpoint/2010/main" val="2985384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WK LOGO Nutriplanta-09.png">
            <a:extLst>
              <a:ext uri="{FF2B5EF4-FFF2-40B4-BE49-F238E27FC236}">
                <a16:creationId xmlns:a16="http://schemas.microsoft.com/office/drawing/2014/main" id="{F1BC0CD9-27A9-2642-9FF9-0608B481F5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Slide Number Placeholder 5">
            <a:extLst>
              <a:ext uri="{FF2B5EF4-FFF2-40B4-BE49-F238E27FC236}">
                <a16:creationId xmlns:a16="http://schemas.microsoft.com/office/drawing/2014/main" id="{45B0B715-CB7A-3241-B2F3-CC6AB8239469}"/>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4</a:t>
            </a:fld>
            <a:endParaRPr lang="en-US" altLang="en-PT" sz="1400"/>
          </a:p>
        </p:txBody>
      </p:sp>
      <p:sp>
        <p:nvSpPr>
          <p:cNvPr id="6" name="TextBox 5">
            <a:extLst>
              <a:ext uri="{FF2B5EF4-FFF2-40B4-BE49-F238E27FC236}">
                <a16:creationId xmlns:a16="http://schemas.microsoft.com/office/drawing/2014/main" id="{4E3253C1-F079-954E-B009-CB5274FAC12A}"/>
              </a:ext>
            </a:extLst>
          </p:cNvPr>
          <p:cNvSpPr txBox="1"/>
          <p:nvPr/>
        </p:nvSpPr>
        <p:spPr>
          <a:xfrm>
            <a:off x="1305545" y="437183"/>
            <a:ext cx="7730951" cy="830997"/>
          </a:xfrm>
          <a:prstGeom prst="rect">
            <a:avLst/>
          </a:prstGeom>
          <a:noFill/>
        </p:spPr>
        <p:txBody>
          <a:bodyPr wrap="square" rtlCol="0">
            <a:spAutoFit/>
          </a:bodyPr>
          <a:lstStyle/>
          <a:p>
            <a:r>
              <a:rPr lang="en-PT" sz="2400" dirty="0">
                <a:solidFill>
                  <a:srgbClr val="479273"/>
                </a:solidFill>
              </a:rPr>
              <a:t>Tão importante como a disponibilidade individual dos nutrientes, é a relativa (estequiometria)! O caso do NP</a:t>
            </a:r>
          </a:p>
        </p:txBody>
      </p:sp>
      <p:pic>
        <p:nvPicPr>
          <p:cNvPr id="5" name="Picture 4" descr="Graphical user interface&#10;&#10;Description automatically generated">
            <a:extLst>
              <a:ext uri="{FF2B5EF4-FFF2-40B4-BE49-F238E27FC236}">
                <a16:creationId xmlns:a16="http://schemas.microsoft.com/office/drawing/2014/main" id="{8C6FB29A-3FC6-C64C-AEF3-E8BA7AE488AE}"/>
              </a:ext>
            </a:extLst>
          </p:cNvPr>
          <p:cNvPicPr>
            <a:picLocks noChangeAspect="1"/>
          </p:cNvPicPr>
          <p:nvPr/>
        </p:nvPicPr>
        <p:blipFill rotWithShape="1">
          <a:blip r:embed="rId4">
            <a:extLst>
              <a:ext uri="{28A0092B-C50C-407E-A947-70E740481C1C}">
                <a14:useLocalDpi xmlns:a14="http://schemas.microsoft.com/office/drawing/2010/main" val="0"/>
              </a:ext>
            </a:extLst>
          </a:blip>
          <a:srcRect l="21651" t="18500" r="12201" b="14720"/>
          <a:stretch/>
        </p:blipFill>
        <p:spPr>
          <a:xfrm>
            <a:off x="751413" y="1445296"/>
            <a:ext cx="7709019" cy="4864024"/>
          </a:xfrm>
          <a:prstGeom prst="rect">
            <a:avLst/>
          </a:prstGeom>
        </p:spPr>
      </p:pic>
      <p:sp>
        <p:nvSpPr>
          <p:cNvPr id="7" name="TextBox 6">
            <a:extLst>
              <a:ext uri="{FF2B5EF4-FFF2-40B4-BE49-F238E27FC236}">
                <a16:creationId xmlns:a16="http://schemas.microsoft.com/office/drawing/2014/main" id="{4C0AFBDE-1473-3944-A1AD-DEDC0132139F}"/>
              </a:ext>
            </a:extLst>
          </p:cNvPr>
          <p:cNvSpPr txBox="1"/>
          <p:nvPr/>
        </p:nvSpPr>
        <p:spPr>
          <a:xfrm>
            <a:off x="3441258" y="6444044"/>
            <a:ext cx="2210862" cy="369332"/>
          </a:xfrm>
          <a:prstGeom prst="rect">
            <a:avLst/>
          </a:prstGeom>
          <a:noFill/>
        </p:spPr>
        <p:txBody>
          <a:bodyPr wrap="none" rtlCol="0">
            <a:spAutoFit/>
          </a:bodyPr>
          <a:lstStyle/>
          <a:p>
            <a:r>
              <a:rPr lang="en-PT" dirty="0"/>
              <a:t>Guignard et al 2017</a:t>
            </a:r>
          </a:p>
        </p:txBody>
      </p:sp>
    </p:spTree>
    <p:extLst>
      <p:ext uri="{BB962C8B-B14F-4D97-AF65-F5344CB8AC3E}">
        <p14:creationId xmlns:p14="http://schemas.microsoft.com/office/powerpoint/2010/main" val="36034646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9"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sp>
        <p:nvSpPr>
          <p:cNvPr id="2" name="TextBox 1"/>
          <p:cNvSpPr txBox="1"/>
          <p:nvPr/>
        </p:nvSpPr>
        <p:spPr>
          <a:xfrm>
            <a:off x="827584" y="1988840"/>
            <a:ext cx="7905272" cy="646331"/>
          </a:xfrm>
          <a:prstGeom prst="rect">
            <a:avLst/>
          </a:prstGeom>
          <a:noFill/>
        </p:spPr>
        <p:txBody>
          <a:bodyPr wrap="square" rtlCol="0">
            <a:spAutoFit/>
          </a:bodyPr>
          <a:lstStyle/>
          <a:p>
            <a:r>
              <a:rPr lang="en-US" b="1" dirty="0"/>
              <a:t>What is PRI (Photochemical Reflectance index)?</a:t>
            </a:r>
          </a:p>
          <a:p>
            <a:endParaRPr lang="en-US" b="1" dirty="0"/>
          </a:p>
        </p:txBody>
      </p:sp>
      <p:sp>
        <p:nvSpPr>
          <p:cNvPr id="5" name="TextBox 4"/>
          <p:cNvSpPr txBox="1"/>
          <p:nvPr/>
        </p:nvSpPr>
        <p:spPr>
          <a:xfrm>
            <a:off x="683568" y="2564904"/>
            <a:ext cx="3664053" cy="2031325"/>
          </a:xfrm>
          <a:prstGeom prst="rect">
            <a:avLst/>
          </a:prstGeom>
          <a:noFill/>
        </p:spPr>
        <p:txBody>
          <a:bodyPr wrap="square" rtlCol="0">
            <a:spAutoFit/>
          </a:bodyPr>
          <a:lstStyle/>
          <a:p>
            <a:r>
              <a:rPr lang="en-US" dirty="0">
                <a:effectLst/>
              </a:rPr>
              <a:t>The Photochemical Reflectance Index is a measure of the light-use efficiency of foliage and thus is primarily used as an indicator of water stress and for the assessment of carbon-dioxide uptake by plants.</a:t>
            </a:r>
            <a:endParaRPr lang="en-GB" dirty="0"/>
          </a:p>
        </p:txBody>
      </p:sp>
      <p:pic>
        <p:nvPicPr>
          <p:cNvPr id="14" name="Picture 13" descr="Screen Shot 2018-04-29 at 19.30.08.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1520" y="1988840"/>
            <a:ext cx="8765457" cy="4086696"/>
          </a:xfrm>
          <a:prstGeom prst="rect">
            <a:avLst/>
          </a:prstGeom>
        </p:spPr>
      </p:pic>
      <p:sp>
        <p:nvSpPr>
          <p:cNvPr id="12" name="Content Placeholder 2">
            <a:extLst>
              <a:ext uri="{FF2B5EF4-FFF2-40B4-BE49-F238E27FC236}">
                <a16:creationId xmlns:a16="http://schemas.microsoft.com/office/drawing/2014/main" id="{314720BD-E9E7-0F4F-BC5D-6FCEBE1BF85F}"/>
              </a:ext>
            </a:extLst>
          </p:cNvPr>
          <p:cNvSpPr txBox="1">
            <a:spLocks/>
          </p:cNvSpPr>
          <p:nvPr/>
        </p:nvSpPr>
        <p:spPr bwMode="auto">
          <a:xfrm>
            <a:off x="914400" y="404813"/>
            <a:ext cx="82296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F6228"/>
              </a:solidFill>
              <a:cs typeface="+mn-cs"/>
            </a:endParaRPr>
          </a:p>
        </p:txBody>
      </p:sp>
      <p:sp>
        <p:nvSpPr>
          <p:cNvPr id="8" name="Slide Number Placeholder 5">
            <a:extLst>
              <a:ext uri="{FF2B5EF4-FFF2-40B4-BE49-F238E27FC236}">
                <a16:creationId xmlns:a16="http://schemas.microsoft.com/office/drawing/2014/main" id="{EC58A95C-D356-4047-B528-E132430FD5AE}"/>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40</a:t>
            </a:fld>
            <a:endParaRPr lang="en-US" altLang="en-PT" sz="1400"/>
          </a:p>
        </p:txBody>
      </p:sp>
    </p:spTree>
    <p:extLst>
      <p:ext uri="{BB962C8B-B14F-4D97-AF65-F5344CB8AC3E}">
        <p14:creationId xmlns:p14="http://schemas.microsoft.com/office/powerpoint/2010/main" val="25123004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5"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sp>
        <p:nvSpPr>
          <p:cNvPr id="10" name="Content Placeholder 2">
            <a:extLst>
              <a:ext uri="{FF2B5EF4-FFF2-40B4-BE49-F238E27FC236}">
                <a16:creationId xmlns:a16="http://schemas.microsoft.com/office/drawing/2014/main" id="{5C98B1C0-D4C8-B846-B34E-4CEEA93075FE}"/>
              </a:ext>
            </a:extLst>
          </p:cNvPr>
          <p:cNvSpPr txBox="1">
            <a:spLocks/>
          </p:cNvSpPr>
          <p:nvPr/>
        </p:nvSpPr>
        <p:spPr bwMode="auto">
          <a:xfrm>
            <a:off x="914400" y="404813"/>
            <a:ext cx="82296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F6228"/>
              </a:solidFill>
              <a:cs typeface="+mn-cs"/>
            </a:endParaRP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1B7D9C42-2C93-5E46-A81B-A9CF8F7B5A32}"/>
              </a:ext>
            </a:extLst>
          </p:cNvPr>
          <p:cNvPicPr>
            <a:picLocks noChangeAspect="1"/>
          </p:cNvPicPr>
          <p:nvPr/>
        </p:nvPicPr>
        <p:blipFill rotWithShape="1">
          <a:blip r:embed="rId4">
            <a:extLst>
              <a:ext uri="{28A0092B-C50C-407E-A947-70E740481C1C}">
                <a14:useLocalDpi xmlns:a14="http://schemas.microsoft.com/office/drawing/2010/main" val="0"/>
              </a:ext>
            </a:extLst>
          </a:blip>
          <a:srcRect l="11382" t="50000" r="50000" b="31100"/>
          <a:stretch/>
        </p:blipFill>
        <p:spPr>
          <a:xfrm>
            <a:off x="539552" y="3429000"/>
            <a:ext cx="7992888" cy="2444829"/>
          </a:xfrm>
          <a:prstGeom prst="rect">
            <a:avLst/>
          </a:prstGeom>
        </p:spPr>
      </p:pic>
      <p:sp>
        <p:nvSpPr>
          <p:cNvPr id="4" name="TextBox 3">
            <a:extLst>
              <a:ext uri="{FF2B5EF4-FFF2-40B4-BE49-F238E27FC236}">
                <a16:creationId xmlns:a16="http://schemas.microsoft.com/office/drawing/2014/main" id="{6672B603-C6CE-754A-AEF1-555A813C0B0C}"/>
              </a:ext>
            </a:extLst>
          </p:cNvPr>
          <p:cNvSpPr txBox="1"/>
          <p:nvPr/>
        </p:nvSpPr>
        <p:spPr>
          <a:xfrm>
            <a:off x="914400" y="2279799"/>
            <a:ext cx="3972562" cy="461665"/>
          </a:xfrm>
          <a:prstGeom prst="rect">
            <a:avLst/>
          </a:prstGeom>
          <a:noFill/>
        </p:spPr>
        <p:txBody>
          <a:bodyPr wrap="none" rtlCol="0">
            <a:spAutoFit/>
          </a:bodyPr>
          <a:lstStyle/>
          <a:p>
            <a:r>
              <a:rPr lang="en-PT" sz="2400" dirty="0"/>
              <a:t>[NO</a:t>
            </a:r>
            <a:r>
              <a:rPr lang="en-PT" sz="2400" baseline="-25000" dirty="0"/>
              <a:t>3</a:t>
            </a:r>
            <a:r>
              <a:rPr lang="en-PT" sz="2400" baseline="30000" dirty="0"/>
              <a:t>-</a:t>
            </a:r>
            <a:r>
              <a:rPr lang="en-PT" sz="2400" dirty="0"/>
              <a:t>]: </a:t>
            </a:r>
            <a:r>
              <a:rPr lang="en-GB" dirty="0"/>
              <a:t>E</a:t>
            </a:r>
            <a:r>
              <a:rPr lang="en-PT" dirty="0"/>
              <a:t>léctrodo selectivo de NO</a:t>
            </a:r>
            <a:r>
              <a:rPr lang="en-PT" baseline="-25000" dirty="0"/>
              <a:t>3</a:t>
            </a:r>
            <a:r>
              <a:rPr lang="en-PT" baseline="30000" dirty="0"/>
              <a:t>-</a:t>
            </a:r>
          </a:p>
        </p:txBody>
      </p:sp>
      <p:sp>
        <p:nvSpPr>
          <p:cNvPr id="7" name="Slide Number Placeholder 5">
            <a:extLst>
              <a:ext uri="{FF2B5EF4-FFF2-40B4-BE49-F238E27FC236}">
                <a16:creationId xmlns:a16="http://schemas.microsoft.com/office/drawing/2014/main" id="{3CBAC927-E604-0946-83FC-CD6942F70BBF}"/>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41</a:t>
            </a:fld>
            <a:endParaRPr lang="en-US" altLang="en-PT" sz="1400"/>
          </a:p>
        </p:txBody>
      </p:sp>
    </p:spTree>
    <p:extLst>
      <p:ext uri="{BB962C8B-B14F-4D97-AF65-F5344CB8AC3E}">
        <p14:creationId xmlns:p14="http://schemas.microsoft.com/office/powerpoint/2010/main" val="3074835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5"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sp>
        <p:nvSpPr>
          <p:cNvPr id="10" name="Content Placeholder 2">
            <a:extLst>
              <a:ext uri="{FF2B5EF4-FFF2-40B4-BE49-F238E27FC236}">
                <a16:creationId xmlns:a16="http://schemas.microsoft.com/office/drawing/2014/main" id="{5C98B1C0-D4C8-B846-B34E-4CEEA93075FE}"/>
              </a:ext>
            </a:extLst>
          </p:cNvPr>
          <p:cNvSpPr txBox="1">
            <a:spLocks/>
          </p:cNvSpPr>
          <p:nvPr/>
        </p:nvSpPr>
        <p:spPr bwMode="auto">
          <a:xfrm>
            <a:off x="914400" y="404813"/>
            <a:ext cx="82296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F6228"/>
              </a:solidFill>
              <a:cs typeface="+mn-cs"/>
            </a:endParaRPr>
          </a:p>
        </p:txBody>
      </p:sp>
      <p:sp>
        <p:nvSpPr>
          <p:cNvPr id="4" name="TextBox 3">
            <a:extLst>
              <a:ext uri="{FF2B5EF4-FFF2-40B4-BE49-F238E27FC236}">
                <a16:creationId xmlns:a16="http://schemas.microsoft.com/office/drawing/2014/main" id="{6672B603-C6CE-754A-AEF1-555A813C0B0C}"/>
              </a:ext>
            </a:extLst>
          </p:cNvPr>
          <p:cNvSpPr txBox="1"/>
          <p:nvPr/>
        </p:nvSpPr>
        <p:spPr>
          <a:xfrm>
            <a:off x="914400" y="1684064"/>
            <a:ext cx="3972562" cy="461665"/>
          </a:xfrm>
          <a:prstGeom prst="rect">
            <a:avLst/>
          </a:prstGeom>
          <a:noFill/>
        </p:spPr>
        <p:txBody>
          <a:bodyPr wrap="none" rtlCol="0">
            <a:spAutoFit/>
          </a:bodyPr>
          <a:lstStyle/>
          <a:p>
            <a:r>
              <a:rPr lang="en-PT" sz="2400" dirty="0"/>
              <a:t>[NO</a:t>
            </a:r>
            <a:r>
              <a:rPr lang="en-PT" sz="2400" baseline="-25000" dirty="0"/>
              <a:t>3</a:t>
            </a:r>
            <a:r>
              <a:rPr lang="en-PT" sz="2400" baseline="30000" dirty="0"/>
              <a:t>-</a:t>
            </a:r>
            <a:r>
              <a:rPr lang="en-PT" sz="2400" dirty="0"/>
              <a:t>]: </a:t>
            </a:r>
            <a:r>
              <a:rPr lang="en-GB" dirty="0"/>
              <a:t>E</a:t>
            </a:r>
            <a:r>
              <a:rPr lang="en-PT" dirty="0"/>
              <a:t>léctrodo selectivo de NO</a:t>
            </a:r>
            <a:r>
              <a:rPr lang="en-PT" baseline="-25000" dirty="0"/>
              <a:t>3</a:t>
            </a:r>
            <a:r>
              <a:rPr lang="en-PT" baseline="30000" dirty="0"/>
              <a:t>-</a:t>
            </a:r>
          </a:p>
        </p:txBody>
      </p:sp>
      <p:sp>
        <p:nvSpPr>
          <p:cNvPr id="2" name="TextBox 1">
            <a:extLst>
              <a:ext uri="{FF2B5EF4-FFF2-40B4-BE49-F238E27FC236}">
                <a16:creationId xmlns:a16="http://schemas.microsoft.com/office/drawing/2014/main" id="{699C44E4-EDFA-D443-8E52-D4529A932E3C}"/>
              </a:ext>
            </a:extLst>
          </p:cNvPr>
          <p:cNvSpPr txBox="1"/>
          <p:nvPr/>
        </p:nvSpPr>
        <p:spPr>
          <a:xfrm>
            <a:off x="395536" y="2780928"/>
            <a:ext cx="3852044" cy="3139321"/>
          </a:xfrm>
          <a:prstGeom prst="rect">
            <a:avLst/>
          </a:prstGeom>
          <a:noFill/>
        </p:spPr>
        <p:txBody>
          <a:bodyPr wrap="square" rtlCol="0">
            <a:spAutoFit/>
          </a:bodyPr>
          <a:lstStyle/>
          <a:p>
            <a:r>
              <a:rPr lang="en-GB" dirty="0"/>
              <a:t>N is essential for good growth and high yields, especially in a plants early growth stage. It is therefore very important to be able to accurately measure how much nitrogen you need for your soil, your fertilizers, in the leaves of your plant.</a:t>
            </a:r>
          </a:p>
          <a:p>
            <a:endParaRPr lang="en-GB" dirty="0"/>
          </a:p>
          <a:p>
            <a:r>
              <a:rPr lang="en-GB" b="1" dirty="0">
                <a:solidFill>
                  <a:srgbClr val="479273"/>
                </a:solidFill>
              </a:rPr>
              <a:t>Main forms of N taken up by plants: NH</a:t>
            </a:r>
            <a:r>
              <a:rPr lang="en-GB" b="1" baseline="-25000" dirty="0">
                <a:solidFill>
                  <a:srgbClr val="479273"/>
                </a:solidFill>
              </a:rPr>
              <a:t>4</a:t>
            </a:r>
            <a:r>
              <a:rPr lang="en-GB" b="1" baseline="30000" dirty="0">
                <a:solidFill>
                  <a:srgbClr val="479273"/>
                </a:solidFill>
              </a:rPr>
              <a:t>+</a:t>
            </a:r>
            <a:r>
              <a:rPr lang="en-GB" b="1" dirty="0">
                <a:solidFill>
                  <a:srgbClr val="479273"/>
                </a:solidFill>
              </a:rPr>
              <a:t> and NO</a:t>
            </a:r>
            <a:r>
              <a:rPr lang="en-GB" b="1" baseline="-25000" dirty="0">
                <a:solidFill>
                  <a:srgbClr val="479273"/>
                </a:solidFill>
              </a:rPr>
              <a:t>3</a:t>
            </a:r>
            <a:r>
              <a:rPr lang="en-GB" b="1" baseline="30000" dirty="0">
                <a:solidFill>
                  <a:srgbClr val="479273"/>
                </a:solidFill>
              </a:rPr>
              <a:t>-</a:t>
            </a:r>
            <a:endParaRPr lang="en-GB" dirty="0"/>
          </a:p>
        </p:txBody>
      </p:sp>
      <p:sp>
        <p:nvSpPr>
          <p:cNvPr id="7" name="Slide Number Placeholder 5">
            <a:extLst>
              <a:ext uri="{FF2B5EF4-FFF2-40B4-BE49-F238E27FC236}">
                <a16:creationId xmlns:a16="http://schemas.microsoft.com/office/drawing/2014/main" id="{44AE7ACA-C1AF-F048-96F7-9AC144E702AA}"/>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42</a:t>
            </a:fld>
            <a:endParaRPr lang="en-US" altLang="en-PT" sz="1400"/>
          </a:p>
        </p:txBody>
      </p:sp>
      <p:pic>
        <p:nvPicPr>
          <p:cNvPr id="3" name="Picture 2">
            <a:extLst>
              <a:ext uri="{FF2B5EF4-FFF2-40B4-BE49-F238E27FC236}">
                <a16:creationId xmlns:a16="http://schemas.microsoft.com/office/drawing/2014/main" id="{A815E9C2-431F-EF40-A380-11CD0E917BE1}"/>
              </a:ext>
            </a:extLst>
          </p:cNvPr>
          <p:cNvPicPr>
            <a:picLocks noChangeAspect="1"/>
          </p:cNvPicPr>
          <p:nvPr/>
        </p:nvPicPr>
        <p:blipFill>
          <a:blip r:embed="rId4"/>
          <a:stretch>
            <a:fillRect/>
          </a:stretch>
        </p:blipFill>
        <p:spPr>
          <a:xfrm>
            <a:off x="5030911" y="1412776"/>
            <a:ext cx="3467100" cy="5334000"/>
          </a:xfrm>
          <a:prstGeom prst="rect">
            <a:avLst/>
          </a:prstGeom>
        </p:spPr>
      </p:pic>
    </p:spTree>
    <p:extLst>
      <p:ext uri="{BB962C8B-B14F-4D97-AF65-F5344CB8AC3E}">
        <p14:creationId xmlns:p14="http://schemas.microsoft.com/office/powerpoint/2010/main" val="350376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5"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sp>
        <p:nvSpPr>
          <p:cNvPr id="10" name="Content Placeholder 2">
            <a:extLst>
              <a:ext uri="{FF2B5EF4-FFF2-40B4-BE49-F238E27FC236}">
                <a16:creationId xmlns:a16="http://schemas.microsoft.com/office/drawing/2014/main" id="{5C98B1C0-D4C8-B846-B34E-4CEEA93075FE}"/>
              </a:ext>
            </a:extLst>
          </p:cNvPr>
          <p:cNvSpPr txBox="1">
            <a:spLocks/>
          </p:cNvSpPr>
          <p:nvPr/>
        </p:nvSpPr>
        <p:spPr bwMode="auto">
          <a:xfrm>
            <a:off x="914400" y="404813"/>
            <a:ext cx="82296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F6228"/>
              </a:solidFill>
              <a:cs typeface="+mn-cs"/>
            </a:endParaRPr>
          </a:p>
        </p:txBody>
      </p:sp>
      <p:sp>
        <p:nvSpPr>
          <p:cNvPr id="4" name="TextBox 3">
            <a:extLst>
              <a:ext uri="{FF2B5EF4-FFF2-40B4-BE49-F238E27FC236}">
                <a16:creationId xmlns:a16="http://schemas.microsoft.com/office/drawing/2014/main" id="{6672B603-C6CE-754A-AEF1-555A813C0B0C}"/>
              </a:ext>
            </a:extLst>
          </p:cNvPr>
          <p:cNvSpPr txBox="1"/>
          <p:nvPr/>
        </p:nvSpPr>
        <p:spPr>
          <a:xfrm>
            <a:off x="914400" y="1684064"/>
            <a:ext cx="3972562" cy="461665"/>
          </a:xfrm>
          <a:prstGeom prst="rect">
            <a:avLst/>
          </a:prstGeom>
          <a:noFill/>
        </p:spPr>
        <p:txBody>
          <a:bodyPr wrap="none" rtlCol="0">
            <a:spAutoFit/>
          </a:bodyPr>
          <a:lstStyle/>
          <a:p>
            <a:r>
              <a:rPr lang="en-PT" sz="2400" dirty="0"/>
              <a:t>[NO</a:t>
            </a:r>
            <a:r>
              <a:rPr lang="en-PT" sz="2400" baseline="-25000" dirty="0"/>
              <a:t>3</a:t>
            </a:r>
            <a:r>
              <a:rPr lang="en-PT" sz="2400" baseline="30000" dirty="0"/>
              <a:t>-</a:t>
            </a:r>
            <a:r>
              <a:rPr lang="en-PT" sz="2400" dirty="0"/>
              <a:t>]: </a:t>
            </a:r>
            <a:r>
              <a:rPr lang="en-GB" dirty="0"/>
              <a:t>E</a:t>
            </a:r>
            <a:r>
              <a:rPr lang="en-PT" dirty="0"/>
              <a:t>léctrodo selectivo de NO</a:t>
            </a:r>
            <a:r>
              <a:rPr lang="en-PT" baseline="-25000" dirty="0"/>
              <a:t>3</a:t>
            </a:r>
            <a:r>
              <a:rPr lang="en-PT" baseline="30000" dirty="0"/>
              <a:t>-</a:t>
            </a:r>
          </a:p>
        </p:txBody>
      </p:sp>
      <p:sp>
        <p:nvSpPr>
          <p:cNvPr id="2" name="TextBox 1">
            <a:extLst>
              <a:ext uri="{FF2B5EF4-FFF2-40B4-BE49-F238E27FC236}">
                <a16:creationId xmlns:a16="http://schemas.microsoft.com/office/drawing/2014/main" id="{699C44E4-EDFA-D443-8E52-D4529A932E3C}"/>
              </a:ext>
            </a:extLst>
          </p:cNvPr>
          <p:cNvSpPr txBox="1"/>
          <p:nvPr/>
        </p:nvSpPr>
        <p:spPr>
          <a:xfrm>
            <a:off x="215900" y="2204864"/>
            <a:ext cx="8613154" cy="1477328"/>
          </a:xfrm>
          <a:prstGeom prst="rect">
            <a:avLst/>
          </a:prstGeom>
          <a:noFill/>
        </p:spPr>
        <p:txBody>
          <a:bodyPr wrap="square" rtlCol="0">
            <a:spAutoFit/>
          </a:bodyPr>
          <a:lstStyle/>
          <a:p>
            <a:pPr algn="ctr"/>
            <a:r>
              <a:rPr lang="en-GB" dirty="0"/>
              <a:t> </a:t>
            </a:r>
          </a:p>
          <a:p>
            <a:r>
              <a:rPr lang="en-GB" dirty="0"/>
              <a:t>However, too much N in human and animal feed can cause </a:t>
            </a:r>
            <a:r>
              <a:rPr lang="en-GB" dirty="0">
                <a:solidFill>
                  <a:srgbClr val="479273"/>
                </a:solidFill>
              </a:rPr>
              <a:t>NO</a:t>
            </a:r>
            <a:r>
              <a:rPr lang="en-GB" baseline="-25000" dirty="0">
                <a:solidFill>
                  <a:srgbClr val="479273"/>
                </a:solidFill>
              </a:rPr>
              <a:t>3</a:t>
            </a:r>
            <a:r>
              <a:rPr lang="en-GB" baseline="30000" dirty="0">
                <a:solidFill>
                  <a:srgbClr val="479273"/>
                </a:solidFill>
              </a:rPr>
              <a:t>-</a:t>
            </a:r>
            <a:r>
              <a:rPr lang="en-GB" dirty="0">
                <a:solidFill>
                  <a:srgbClr val="479273"/>
                </a:solidFill>
              </a:rPr>
              <a:t> poisoning </a:t>
            </a:r>
            <a:r>
              <a:rPr lang="en-GB" dirty="0"/>
              <a:t>and has been associated with cancer, so it is also important for health purposes to be able to measure NO</a:t>
            </a:r>
            <a:r>
              <a:rPr lang="en-GB" baseline="-25000" dirty="0"/>
              <a:t>3</a:t>
            </a:r>
            <a:r>
              <a:rPr lang="en-GB" baseline="30000" dirty="0"/>
              <a:t>-</a:t>
            </a:r>
            <a:r>
              <a:rPr lang="en-GB" dirty="0"/>
              <a:t> content of your foods.</a:t>
            </a:r>
          </a:p>
          <a:p>
            <a:endParaRPr lang="en-PT" dirty="0"/>
          </a:p>
        </p:txBody>
      </p:sp>
      <p:sp>
        <p:nvSpPr>
          <p:cNvPr id="7" name="Slide Number Placeholder 5">
            <a:extLst>
              <a:ext uri="{FF2B5EF4-FFF2-40B4-BE49-F238E27FC236}">
                <a16:creationId xmlns:a16="http://schemas.microsoft.com/office/drawing/2014/main" id="{44AE7ACA-C1AF-F048-96F7-9AC144E702AA}"/>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43</a:t>
            </a:fld>
            <a:endParaRPr lang="en-US" altLang="en-PT" sz="1400"/>
          </a:p>
        </p:txBody>
      </p:sp>
      <p:pic>
        <p:nvPicPr>
          <p:cNvPr id="3" name="Picture 2">
            <a:extLst>
              <a:ext uri="{FF2B5EF4-FFF2-40B4-BE49-F238E27FC236}">
                <a16:creationId xmlns:a16="http://schemas.microsoft.com/office/drawing/2014/main" id="{410F298B-2B45-EA4A-A52A-E1698B00075E}"/>
              </a:ext>
            </a:extLst>
          </p:cNvPr>
          <p:cNvPicPr>
            <a:picLocks noChangeAspect="1"/>
          </p:cNvPicPr>
          <p:nvPr/>
        </p:nvPicPr>
        <p:blipFill>
          <a:blip r:embed="rId4"/>
          <a:stretch>
            <a:fillRect/>
          </a:stretch>
        </p:blipFill>
        <p:spPr>
          <a:xfrm>
            <a:off x="1656184" y="3429000"/>
            <a:ext cx="5940152" cy="3294928"/>
          </a:xfrm>
          <a:prstGeom prst="rect">
            <a:avLst/>
          </a:prstGeom>
        </p:spPr>
      </p:pic>
    </p:spTree>
    <p:extLst>
      <p:ext uri="{BB962C8B-B14F-4D97-AF65-F5344CB8AC3E}">
        <p14:creationId xmlns:p14="http://schemas.microsoft.com/office/powerpoint/2010/main" val="2038966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5" name="TextBox 6"/>
          <p:cNvSpPr txBox="1">
            <a:spLocks noChangeArrowheads="1"/>
          </p:cNvSpPr>
          <p:nvPr/>
        </p:nvSpPr>
        <p:spPr bwMode="auto">
          <a:xfrm>
            <a:off x="5580063" y="1052513"/>
            <a:ext cx="244316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Parâmetros a analisar</a:t>
            </a:r>
          </a:p>
        </p:txBody>
      </p:sp>
      <p:sp>
        <p:nvSpPr>
          <p:cNvPr id="10" name="Content Placeholder 2">
            <a:extLst>
              <a:ext uri="{FF2B5EF4-FFF2-40B4-BE49-F238E27FC236}">
                <a16:creationId xmlns:a16="http://schemas.microsoft.com/office/drawing/2014/main" id="{5C98B1C0-D4C8-B846-B34E-4CEEA93075FE}"/>
              </a:ext>
            </a:extLst>
          </p:cNvPr>
          <p:cNvSpPr txBox="1">
            <a:spLocks/>
          </p:cNvSpPr>
          <p:nvPr/>
        </p:nvSpPr>
        <p:spPr bwMode="auto">
          <a:xfrm>
            <a:off x="914400" y="404813"/>
            <a:ext cx="82296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pretendemos testar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F6228"/>
              </a:solidFill>
              <a:cs typeface="+mn-cs"/>
            </a:endParaRPr>
          </a:p>
        </p:txBody>
      </p:sp>
      <p:sp>
        <p:nvSpPr>
          <p:cNvPr id="4" name="TextBox 3">
            <a:extLst>
              <a:ext uri="{FF2B5EF4-FFF2-40B4-BE49-F238E27FC236}">
                <a16:creationId xmlns:a16="http://schemas.microsoft.com/office/drawing/2014/main" id="{6672B603-C6CE-754A-AEF1-555A813C0B0C}"/>
              </a:ext>
            </a:extLst>
          </p:cNvPr>
          <p:cNvSpPr txBox="1"/>
          <p:nvPr/>
        </p:nvSpPr>
        <p:spPr>
          <a:xfrm>
            <a:off x="914400" y="1684064"/>
            <a:ext cx="3972562" cy="461665"/>
          </a:xfrm>
          <a:prstGeom prst="rect">
            <a:avLst/>
          </a:prstGeom>
          <a:noFill/>
        </p:spPr>
        <p:txBody>
          <a:bodyPr wrap="none" rtlCol="0">
            <a:spAutoFit/>
          </a:bodyPr>
          <a:lstStyle/>
          <a:p>
            <a:r>
              <a:rPr lang="en-PT" sz="2400" dirty="0"/>
              <a:t>[NO</a:t>
            </a:r>
            <a:r>
              <a:rPr lang="en-PT" sz="2400" baseline="-25000" dirty="0"/>
              <a:t>3</a:t>
            </a:r>
            <a:r>
              <a:rPr lang="en-PT" sz="2400" baseline="30000" dirty="0"/>
              <a:t>-</a:t>
            </a:r>
            <a:r>
              <a:rPr lang="en-PT" sz="2400" dirty="0"/>
              <a:t>]: </a:t>
            </a:r>
            <a:r>
              <a:rPr lang="en-GB" dirty="0"/>
              <a:t>E</a:t>
            </a:r>
            <a:r>
              <a:rPr lang="en-PT" dirty="0"/>
              <a:t>léctrodo selectivo de NO</a:t>
            </a:r>
            <a:r>
              <a:rPr lang="en-PT" baseline="-25000" dirty="0"/>
              <a:t>3</a:t>
            </a:r>
            <a:r>
              <a:rPr lang="en-PT" baseline="30000" dirty="0"/>
              <a:t>-</a:t>
            </a:r>
          </a:p>
        </p:txBody>
      </p:sp>
      <p:pic>
        <p:nvPicPr>
          <p:cNvPr id="3" name="Picture 2">
            <a:extLst>
              <a:ext uri="{FF2B5EF4-FFF2-40B4-BE49-F238E27FC236}">
                <a16:creationId xmlns:a16="http://schemas.microsoft.com/office/drawing/2014/main" id="{E55685B6-4CC8-EF47-9F62-17DE0A666B02}"/>
              </a:ext>
            </a:extLst>
          </p:cNvPr>
          <p:cNvPicPr>
            <a:picLocks noChangeAspect="1"/>
          </p:cNvPicPr>
          <p:nvPr/>
        </p:nvPicPr>
        <p:blipFill>
          <a:blip r:embed="rId4"/>
          <a:stretch>
            <a:fillRect/>
          </a:stretch>
        </p:blipFill>
        <p:spPr>
          <a:xfrm>
            <a:off x="91408" y="3068960"/>
            <a:ext cx="3688504" cy="2029604"/>
          </a:xfrm>
          <a:prstGeom prst="rect">
            <a:avLst/>
          </a:prstGeom>
        </p:spPr>
      </p:pic>
      <p:sp>
        <p:nvSpPr>
          <p:cNvPr id="5" name="TextBox 4">
            <a:extLst>
              <a:ext uri="{FF2B5EF4-FFF2-40B4-BE49-F238E27FC236}">
                <a16:creationId xmlns:a16="http://schemas.microsoft.com/office/drawing/2014/main" id="{0C065C0A-48CD-3D4A-93FC-247A7813CA25}"/>
              </a:ext>
            </a:extLst>
          </p:cNvPr>
          <p:cNvSpPr txBox="1"/>
          <p:nvPr/>
        </p:nvSpPr>
        <p:spPr>
          <a:xfrm>
            <a:off x="179512" y="5845058"/>
            <a:ext cx="3486852" cy="461665"/>
          </a:xfrm>
          <a:prstGeom prst="rect">
            <a:avLst/>
          </a:prstGeom>
          <a:noFill/>
        </p:spPr>
        <p:txBody>
          <a:bodyPr wrap="none" rtlCol="0">
            <a:spAutoFit/>
          </a:bodyPr>
          <a:lstStyle/>
          <a:p>
            <a:r>
              <a:rPr lang="en-PT" sz="2400" dirty="0"/>
              <a:t>Directiva água: </a:t>
            </a:r>
            <a:r>
              <a:rPr lang="en-PT" sz="2400" b="1" dirty="0"/>
              <a:t>10 ppm </a:t>
            </a:r>
          </a:p>
        </p:txBody>
      </p:sp>
      <p:pic>
        <p:nvPicPr>
          <p:cNvPr id="6" name="Picture 5">
            <a:extLst>
              <a:ext uri="{FF2B5EF4-FFF2-40B4-BE49-F238E27FC236}">
                <a16:creationId xmlns:a16="http://schemas.microsoft.com/office/drawing/2014/main" id="{CD49B71B-515D-6C40-ACD2-70001D406659}"/>
              </a:ext>
            </a:extLst>
          </p:cNvPr>
          <p:cNvPicPr>
            <a:picLocks noChangeAspect="1"/>
          </p:cNvPicPr>
          <p:nvPr/>
        </p:nvPicPr>
        <p:blipFill>
          <a:blip r:embed="rId5"/>
          <a:stretch>
            <a:fillRect/>
          </a:stretch>
        </p:blipFill>
        <p:spPr>
          <a:xfrm>
            <a:off x="3814572" y="2996952"/>
            <a:ext cx="5361032" cy="2180038"/>
          </a:xfrm>
          <a:prstGeom prst="rect">
            <a:avLst/>
          </a:prstGeom>
        </p:spPr>
      </p:pic>
      <p:sp>
        <p:nvSpPr>
          <p:cNvPr id="11" name="TextBox 10">
            <a:extLst>
              <a:ext uri="{FF2B5EF4-FFF2-40B4-BE49-F238E27FC236}">
                <a16:creationId xmlns:a16="http://schemas.microsoft.com/office/drawing/2014/main" id="{4BE9322C-B79C-7B4B-B818-36821B82E60E}"/>
              </a:ext>
            </a:extLst>
          </p:cNvPr>
          <p:cNvSpPr txBox="1"/>
          <p:nvPr/>
        </p:nvSpPr>
        <p:spPr>
          <a:xfrm>
            <a:off x="4427984" y="5440994"/>
            <a:ext cx="4649030" cy="1015663"/>
          </a:xfrm>
          <a:prstGeom prst="rect">
            <a:avLst/>
          </a:prstGeom>
          <a:noFill/>
        </p:spPr>
        <p:txBody>
          <a:bodyPr wrap="none" rtlCol="0">
            <a:spAutoFit/>
          </a:bodyPr>
          <a:lstStyle/>
          <a:p>
            <a:r>
              <a:rPr lang="en-PT" sz="3000" dirty="0">
                <a:solidFill>
                  <a:srgbClr val="479273"/>
                </a:solidFill>
              </a:rPr>
              <a:t>Produtos hortícolas: varia </a:t>
            </a:r>
          </a:p>
          <a:p>
            <a:pPr algn="ctr"/>
            <a:r>
              <a:rPr lang="en-GB" sz="3000" b="1" dirty="0">
                <a:solidFill>
                  <a:srgbClr val="479273"/>
                </a:solidFill>
              </a:rPr>
              <a:t>M</a:t>
            </a:r>
            <a:r>
              <a:rPr lang="en-PT" sz="3000" b="1" dirty="0">
                <a:solidFill>
                  <a:srgbClr val="479273"/>
                </a:solidFill>
              </a:rPr>
              <a:t>áx. 5000 ppm</a:t>
            </a:r>
          </a:p>
        </p:txBody>
      </p:sp>
      <p:sp>
        <p:nvSpPr>
          <p:cNvPr id="12" name="Slide Number Placeholder 5">
            <a:extLst>
              <a:ext uri="{FF2B5EF4-FFF2-40B4-BE49-F238E27FC236}">
                <a16:creationId xmlns:a16="http://schemas.microsoft.com/office/drawing/2014/main" id="{FA44F46F-DBEA-1F41-AB8C-077C2FACF037}"/>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44</a:t>
            </a:fld>
            <a:endParaRPr lang="en-US" altLang="en-PT" sz="1400"/>
          </a:p>
        </p:txBody>
      </p:sp>
    </p:spTree>
    <p:extLst>
      <p:ext uri="{BB962C8B-B14F-4D97-AF65-F5344CB8AC3E}">
        <p14:creationId xmlns:p14="http://schemas.microsoft.com/office/powerpoint/2010/main" val="120236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1" descr="WK LOGO Nutriplanta-0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Content Placeholder 2">
            <a:extLst>
              <a:ext uri="{FF2B5EF4-FFF2-40B4-BE49-F238E27FC236}">
                <a16:creationId xmlns:a16="http://schemas.microsoft.com/office/drawing/2014/main" id="{BFB05AF8-CB85-2549-8CE4-BB6BA45A71F9}"/>
              </a:ext>
            </a:extLst>
          </p:cNvPr>
          <p:cNvSpPr txBox="1">
            <a:spLocks/>
          </p:cNvSpPr>
          <p:nvPr/>
        </p:nvSpPr>
        <p:spPr bwMode="auto">
          <a:xfrm>
            <a:off x="914400" y="404813"/>
            <a:ext cx="82296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 typeface="Arial" charset="0"/>
              <a:buNone/>
              <a:defRPr/>
            </a:pPr>
            <a:r>
              <a:rPr lang="pt-PT" sz="2800" b="1" dirty="0">
                <a:solidFill>
                  <a:srgbClr val="479273"/>
                </a:solidFill>
                <a:cs typeface="+mn-cs"/>
              </a:rPr>
              <a:t>O que esperamos observar na aula prática?</a:t>
            </a:r>
            <a:endParaRPr lang="pt-PT" sz="2800" b="1" dirty="0">
              <a:solidFill>
                <a:srgbClr val="479273"/>
              </a:solidFill>
              <a:latin typeface="Calibri" charset="0"/>
            </a:endParaRPr>
          </a:p>
          <a:p>
            <a:pPr marL="0" indent="0" algn="ctr">
              <a:lnSpc>
                <a:spcPct val="150000"/>
              </a:lnSpc>
              <a:buFont typeface="Arial" charset="0"/>
              <a:buNone/>
              <a:defRPr/>
            </a:pPr>
            <a:endParaRPr lang="pt-PT" sz="1800" b="1" dirty="0">
              <a:solidFill>
                <a:srgbClr val="4F6228"/>
              </a:solidFill>
              <a:cs typeface="+mn-cs"/>
            </a:endParaRPr>
          </a:p>
        </p:txBody>
      </p:sp>
      <p:graphicFrame>
        <p:nvGraphicFramePr>
          <p:cNvPr id="15" name="Table 5">
            <a:extLst>
              <a:ext uri="{FF2B5EF4-FFF2-40B4-BE49-F238E27FC236}">
                <a16:creationId xmlns:a16="http://schemas.microsoft.com/office/drawing/2014/main" id="{60E32E91-1818-F54B-8116-5C61268DCCBD}"/>
              </a:ext>
            </a:extLst>
          </p:cNvPr>
          <p:cNvGraphicFramePr>
            <a:graphicFrameLocks noGrp="1"/>
          </p:cNvGraphicFramePr>
          <p:nvPr>
            <p:extLst>
              <p:ext uri="{D42A27DB-BD31-4B8C-83A1-F6EECF244321}">
                <p14:modId xmlns:p14="http://schemas.microsoft.com/office/powerpoint/2010/main" val="364593224"/>
              </p:ext>
            </p:extLst>
          </p:nvPr>
        </p:nvGraphicFramePr>
        <p:xfrm>
          <a:off x="1043607" y="1956248"/>
          <a:ext cx="7056783" cy="2624880"/>
        </p:xfrm>
        <a:graphic>
          <a:graphicData uri="http://schemas.openxmlformats.org/drawingml/2006/table">
            <a:tbl>
              <a:tblPr firstRow="1" bandRow="1">
                <a:tableStyleId>{EB344D84-9AFB-497E-A393-DC336BA19D2E}</a:tableStyleId>
              </a:tblPr>
              <a:tblGrid>
                <a:gridCol w="2352261">
                  <a:extLst>
                    <a:ext uri="{9D8B030D-6E8A-4147-A177-3AD203B41FA5}">
                      <a16:colId xmlns:a16="http://schemas.microsoft.com/office/drawing/2014/main" val="4003763801"/>
                    </a:ext>
                  </a:extLst>
                </a:gridCol>
                <a:gridCol w="2352261">
                  <a:extLst>
                    <a:ext uri="{9D8B030D-6E8A-4147-A177-3AD203B41FA5}">
                      <a16:colId xmlns:a16="http://schemas.microsoft.com/office/drawing/2014/main" val="2498790080"/>
                    </a:ext>
                  </a:extLst>
                </a:gridCol>
                <a:gridCol w="2352261">
                  <a:extLst>
                    <a:ext uri="{9D8B030D-6E8A-4147-A177-3AD203B41FA5}">
                      <a16:colId xmlns:a16="http://schemas.microsoft.com/office/drawing/2014/main" val="2384488589"/>
                    </a:ext>
                  </a:extLst>
                </a:gridCol>
              </a:tblGrid>
              <a:tr h="524976">
                <a:tc>
                  <a:txBody>
                    <a:bodyPr/>
                    <a:lstStyle/>
                    <a:p>
                      <a:r>
                        <a:rPr lang="en-PT" b="1" dirty="0"/>
                        <a:t>Código</a:t>
                      </a:r>
                    </a:p>
                  </a:txBody>
                  <a:tcPr/>
                </a:tc>
                <a:tc>
                  <a:txBody>
                    <a:bodyPr/>
                    <a:lstStyle/>
                    <a:p>
                      <a:pPr algn="ctr"/>
                      <a:r>
                        <a:rPr lang="en-PT" b="1" dirty="0"/>
                        <a:t>Fertilização</a:t>
                      </a:r>
                    </a:p>
                  </a:txBody>
                  <a:tcPr/>
                </a:tc>
                <a:tc>
                  <a:txBody>
                    <a:bodyPr/>
                    <a:lstStyle/>
                    <a:p>
                      <a:pPr algn="ctr"/>
                      <a:r>
                        <a:rPr lang="en-PT" b="1" dirty="0"/>
                        <a:t>Biofertilizante </a:t>
                      </a:r>
                    </a:p>
                  </a:txBody>
                  <a:tcPr/>
                </a:tc>
                <a:extLst>
                  <a:ext uri="{0D108BD9-81ED-4DB2-BD59-A6C34878D82A}">
                    <a16:rowId xmlns:a16="http://schemas.microsoft.com/office/drawing/2014/main" val="2131844286"/>
                  </a:ext>
                </a:extLst>
              </a:tr>
              <a:tr h="524976">
                <a:tc>
                  <a:txBody>
                    <a:bodyPr/>
                    <a:lstStyle/>
                    <a:p>
                      <a:r>
                        <a:rPr lang="en-PT" b="1" dirty="0"/>
                        <a:t>Branco</a:t>
                      </a:r>
                    </a:p>
                  </a:txBody>
                  <a:tcPr/>
                </a:tc>
                <a:tc>
                  <a:txBody>
                    <a:bodyPr/>
                    <a:lstStyle/>
                    <a:p>
                      <a:pPr algn="ctr"/>
                      <a:r>
                        <a:rPr lang="en-PT" dirty="0"/>
                        <a:t>0%</a:t>
                      </a:r>
                    </a:p>
                  </a:txBody>
                  <a:tcPr/>
                </a:tc>
                <a:tc>
                  <a:txBody>
                    <a:bodyPr/>
                    <a:lstStyle/>
                    <a:p>
                      <a:pPr algn="ctr"/>
                      <a:r>
                        <a:rPr lang="en-PT" dirty="0"/>
                        <a:t>-</a:t>
                      </a:r>
                    </a:p>
                  </a:txBody>
                  <a:tcPr/>
                </a:tc>
                <a:extLst>
                  <a:ext uri="{0D108BD9-81ED-4DB2-BD59-A6C34878D82A}">
                    <a16:rowId xmlns:a16="http://schemas.microsoft.com/office/drawing/2014/main" val="1054358068"/>
                  </a:ext>
                </a:extLst>
              </a:tr>
              <a:tr h="524976">
                <a:tc>
                  <a:txBody>
                    <a:bodyPr/>
                    <a:lstStyle/>
                    <a:p>
                      <a:r>
                        <a:rPr lang="en-PT" b="1" dirty="0"/>
                        <a:t>Azul</a:t>
                      </a:r>
                    </a:p>
                  </a:txBody>
                  <a:tcPr/>
                </a:tc>
                <a:tc>
                  <a:txBody>
                    <a:bodyPr/>
                    <a:lstStyle/>
                    <a:p>
                      <a:pPr algn="ctr"/>
                      <a:r>
                        <a:rPr lang="en-PT" dirty="0"/>
                        <a:t>100%</a:t>
                      </a:r>
                    </a:p>
                  </a:txBody>
                  <a:tcPr/>
                </a:tc>
                <a:tc>
                  <a:txBody>
                    <a:bodyPr/>
                    <a:lstStyle/>
                    <a:p>
                      <a:pPr algn="ctr"/>
                      <a:r>
                        <a:rPr lang="en-PT" dirty="0"/>
                        <a:t>-</a:t>
                      </a:r>
                    </a:p>
                  </a:txBody>
                  <a:tcPr/>
                </a:tc>
                <a:extLst>
                  <a:ext uri="{0D108BD9-81ED-4DB2-BD59-A6C34878D82A}">
                    <a16:rowId xmlns:a16="http://schemas.microsoft.com/office/drawing/2014/main" val="2086923440"/>
                  </a:ext>
                </a:extLst>
              </a:tr>
              <a:tr h="524976">
                <a:tc>
                  <a:txBody>
                    <a:bodyPr/>
                    <a:lstStyle/>
                    <a:p>
                      <a:r>
                        <a:rPr lang="en-PT" b="1" dirty="0"/>
                        <a:t>Vermelho</a:t>
                      </a:r>
                    </a:p>
                  </a:txBody>
                  <a:tcPr/>
                </a:tc>
                <a:tc>
                  <a:txBody>
                    <a:bodyPr/>
                    <a:lstStyle/>
                    <a:p>
                      <a:pPr algn="ctr"/>
                      <a:r>
                        <a:rPr lang="en-PT" dirty="0"/>
                        <a:t>50%</a:t>
                      </a:r>
                    </a:p>
                  </a:txBody>
                  <a:tcPr/>
                </a:tc>
                <a:tc>
                  <a:txBody>
                    <a:bodyPr/>
                    <a:lstStyle/>
                    <a:p>
                      <a:pPr algn="ctr"/>
                      <a:r>
                        <a:rPr lang="en-PT" dirty="0"/>
                        <a:t>-</a:t>
                      </a:r>
                    </a:p>
                  </a:txBody>
                  <a:tcPr/>
                </a:tc>
                <a:extLst>
                  <a:ext uri="{0D108BD9-81ED-4DB2-BD59-A6C34878D82A}">
                    <a16:rowId xmlns:a16="http://schemas.microsoft.com/office/drawing/2014/main" val="1339319418"/>
                  </a:ext>
                </a:extLst>
              </a:tr>
              <a:tr h="524976">
                <a:tc>
                  <a:txBody>
                    <a:bodyPr/>
                    <a:lstStyle/>
                    <a:p>
                      <a:r>
                        <a:rPr lang="en-PT" b="1" dirty="0"/>
                        <a:t>Verde e amarelo</a:t>
                      </a:r>
                    </a:p>
                  </a:txBody>
                  <a:tcPr/>
                </a:tc>
                <a:tc>
                  <a:txBody>
                    <a:bodyPr/>
                    <a:lstStyle/>
                    <a:p>
                      <a:pPr algn="ctr"/>
                      <a:r>
                        <a:rPr lang="en-PT" dirty="0"/>
                        <a:t>50%</a:t>
                      </a:r>
                    </a:p>
                  </a:txBody>
                  <a:tcPr/>
                </a:tc>
                <a:tc>
                  <a:txBody>
                    <a:bodyPr/>
                    <a:lstStyle/>
                    <a:p>
                      <a:pPr algn="ctr"/>
                      <a:r>
                        <a:rPr lang="en-PT" dirty="0"/>
                        <a:t>+</a:t>
                      </a:r>
                    </a:p>
                  </a:txBody>
                  <a:tcPr/>
                </a:tc>
                <a:extLst>
                  <a:ext uri="{0D108BD9-81ED-4DB2-BD59-A6C34878D82A}">
                    <a16:rowId xmlns:a16="http://schemas.microsoft.com/office/drawing/2014/main" val="714892519"/>
                  </a:ext>
                </a:extLst>
              </a:tr>
            </a:tbl>
          </a:graphicData>
        </a:graphic>
      </p:graphicFrame>
      <p:sp>
        <p:nvSpPr>
          <p:cNvPr id="7" name="TextBox 6">
            <a:extLst>
              <a:ext uri="{FF2B5EF4-FFF2-40B4-BE49-F238E27FC236}">
                <a16:creationId xmlns:a16="http://schemas.microsoft.com/office/drawing/2014/main" id="{7CDB49A6-A156-C14A-AE07-7AE6712AD9A0}"/>
              </a:ext>
            </a:extLst>
          </p:cNvPr>
          <p:cNvSpPr txBox="1"/>
          <p:nvPr/>
        </p:nvSpPr>
        <p:spPr>
          <a:xfrm>
            <a:off x="950468" y="4883676"/>
            <a:ext cx="7243063" cy="1569660"/>
          </a:xfrm>
          <a:prstGeom prst="rect">
            <a:avLst/>
          </a:prstGeom>
          <a:noFill/>
        </p:spPr>
        <p:txBody>
          <a:bodyPr wrap="square" rtlCol="0">
            <a:spAutoFit/>
          </a:bodyPr>
          <a:lstStyle/>
          <a:p>
            <a:pPr algn="just"/>
            <a:r>
              <a:rPr lang="en-PT" sz="2400" dirty="0"/>
              <a:t>Qual o(s) tratamento(s) que se espera que seja(m) mais benéfico(s) para as plantas? </a:t>
            </a:r>
          </a:p>
          <a:p>
            <a:pPr algn="just"/>
            <a:r>
              <a:rPr lang="en-PT" sz="2400" dirty="0"/>
              <a:t>Ou seja, que resulte(m) em maior crescimento das plantas?</a:t>
            </a:r>
          </a:p>
        </p:txBody>
      </p:sp>
      <p:sp>
        <p:nvSpPr>
          <p:cNvPr id="6" name="Slide Number Placeholder 5">
            <a:extLst>
              <a:ext uri="{FF2B5EF4-FFF2-40B4-BE49-F238E27FC236}">
                <a16:creationId xmlns:a16="http://schemas.microsoft.com/office/drawing/2014/main" id="{A82ADCFE-A741-E94F-9BAD-17C9A0893CB4}"/>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45</a:t>
            </a:fld>
            <a:endParaRPr lang="en-US" altLang="en-PT" sz="1400"/>
          </a:p>
        </p:txBody>
      </p:sp>
    </p:spTree>
    <p:extLst>
      <p:ext uri="{BB962C8B-B14F-4D97-AF65-F5344CB8AC3E}">
        <p14:creationId xmlns:p14="http://schemas.microsoft.com/office/powerpoint/2010/main" val="3268464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48"/>
          <p:cNvSpPr>
            <a:spLocks noChangeArrowheads="1"/>
          </p:cNvSpPr>
          <p:nvPr/>
        </p:nvSpPr>
        <p:spPr bwMode="auto">
          <a:xfrm>
            <a:off x="7596188" y="4437063"/>
            <a:ext cx="433387" cy="1006475"/>
          </a:xfrm>
          <a:prstGeom prst="rect">
            <a:avLst/>
          </a:prstGeom>
          <a:solidFill>
            <a:srgbClr val="00BE00"/>
          </a:solidFill>
          <a:ln w="9525">
            <a:solidFill>
              <a:schemeClr val="bg1"/>
            </a:solidFill>
            <a:miter lim="800000"/>
            <a:headEnd/>
            <a:tailEnd/>
          </a:ln>
        </p:spPr>
        <p:txBody>
          <a:bodyPr wrap="none" anchor="ctr"/>
          <a:lstStyle/>
          <a:p>
            <a:endParaRPr lang="en-US"/>
          </a:p>
        </p:txBody>
      </p:sp>
      <p:sp>
        <p:nvSpPr>
          <p:cNvPr id="46082" name="Text Box 4"/>
          <p:cNvSpPr txBox="1">
            <a:spLocks noChangeArrowheads="1"/>
          </p:cNvSpPr>
          <p:nvPr/>
        </p:nvSpPr>
        <p:spPr bwMode="auto">
          <a:xfrm>
            <a:off x="0" y="26988"/>
            <a:ext cx="91440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PT" sz="1600" b="1" dirty="0" err="1">
                <a:solidFill>
                  <a:srgbClr val="4F6228"/>
                </a:solidFill>
                <a:cs typeface="Arial" charset="0"/>
              </a:rPr>
              <a:t>Citocininas</a:t>
            </a:r>
            <a:r>
              <a:rPr lang="pt-PT" sz="1600" b="1" dirty="0">
                <a:solidFill>
                  <a:srgbClr val="4F6228"/>
                </a:solidFill>
                <a:cs typeface="Arial" charset="0"/>
              </a:rPr>
              <a:t> – Efeito </a:t>
            </a:r>
            <a:r>
              <a:rPr lang="pt-PT" sz="1600" b="1" dirty="0" err="1">
                <a:solidFill>
                  <a:srgbClr val="4F6228"/>
                </a:solidFill>
                <a:cs typeface="Arial" charset="0"/>
              </a:rPr>
              <a:t>anti-senescente</a:t>
            </a:r>
            <a:r>
              <a:rPr lang="pt-PT" sz="1600" b="1" dirty="0">
                <a:solidFill>
                  <a:srgbClr val="4F6228"/>
                </a:solidFill>
                <a:cs typeface="Arial" charset="0"/>
              </a:rPr>
              <a:t> – aula prática seguinte</a:t>
            </a:r>
          </a:p>
        </p:txBody>
      </p:sp>
      <p:sp>
        <p:nvSpPr>
          <p:cNvPr id="7174" name="Rectangle 6"/>
          <p:cNvSpPr>
            <a:spLocks noChangeArrowheads="1"/>
          </p:cNvSpPr>
          <p:nvPr/>
        </p:nvSpPr>
        <p:spPr bwMode="auto">
          <a:xfrm>
            <a:off x="0" y="549275"/>
            <a:ext cx="9144000" cy="71438"/>
          </a:xfrm>
          <a:prstGeom prst="rect">
            <a:avLst/>
          </a:prstGeom>
          <a:solidFill>
            <a:srgbClr val="008000"/>
          </a:solidFill>
          <a:ln w="9525">
            <a:solidFill>
              <a:srgbClr val="008000"/>
            </a:solidFill>
            <a:miter lim="800000"/>
            <a:headEnd/>
            <a:tailEnd/>
          </a:ln>
          <a:effectLst/>
        </p:spPr>
        <p:txBody>
          <a:bodyPr wrap="none" anchor="ctr"/>
          <a:lstStyle/>
          <a:p>
            <a:pPr>
              <a:defRPr/>
            </a:pPr>
            <a:endParaRPr lang="en-US">
              <a:ea typeface="+mn-ea"/>
            </a:endParaRPr>
          </a:p>
        </p:txBody>
      </p:sp>
      <p:sp>
        <p:nvSpPr>
          <p:cNvPr id="46084" name="Text Box 21"/>
          <p:cNvSpPr txBox="1">
            <a:spLocks noChangeArrowheads="1"/>
          </p:cNvSpPr>
          <p:nvPr/>
        </p:nvSpPr>
        <p:spPr bwMode="auto">
          <a:xfrm>
            <a:off x="2124075" y="4868863"/>
            <a:ext cx="1584325"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GB" sz="1200" b="1">
                <a:solidFill>
                  <a:srgbClr val="008000"/>
                </a:solidFill>
                <a:cs typeface="Arial" charset="0"/>
              </a:rPr>
              <a:t>1</a:t>
            </a:r>
          </a:p>
          <a:p>
            <a:pPr eaLnBrk="1" hangingPunct="1">
              <a:spcBef>
                <a:spcPct val="50000"/>
              </a:spcBef>
            </a:pPr>
            <a:r>
              <a:rPr lang="en-GB" sz="1200" b="1">
                <a:solidFill>
                  <a:srgbClr val="008000"/>
                </a:solidFill>
                <a:cs typeface="Arial" charset="0"/>
              </a:rPr>
              <a:t>discos</a:t>
            </a:r>
          </a:p>
          <a:p>
            <a:pPr eaLnBrk="1" hangingPunct="1">
              <a:spcBef>
                <a:spcPct val="50000"/>
              </a:spcBef>
            </a:pPr>
            <a:r>
              <a:rPr lang="en-GB" sz="1200" b="1">
                <a:solidFill>
                  <a:srgbClr val="008000"/>
                </a:solidFill>
                <a:cs typeface="Arial" charset="0"/>
              </a:rPr>
              <a:t>H</a:t>
            </a:r>
            <a:r>
              <a:rPr lang="en-GB" sz="1200" b="1" baseline="-25000">
                <a:solidFill>
                  <a:srgbClr val="008000"/>
                </a:solidFill>
                <a:cs typeface="Arial" charset="0"/>
              </a:rPr>
              <a:t>2</a:t>
            </a:r>
            <a:r>
              <a:rPr lang="en-GB" sz="1200" b="1">
                <a:solidFill>
                  <a:srgbClr val="008000"/>
                </a:solidFill>
                <a:cs typeface="Arial" charset="0"/>
              </a:rPr>
              <a:t>O</a:t>
            </a:r>
          </a:p>
        </p:txBody>
      </p:sp>
      <p:sp>
        <p:nvSpPr>
          <p:cNvPr id="46085" name="Text Box 23"/>
          <p:cNvSpPr txBox="1">
            <a:spLocks noChangeArrowheads="1"/>
          </p:cNvSpPr>
          <p:nvPr/>
        </p:nvSpPr>
        <p:spPr bwMode="auto">
          <a:xfrm>
            <a:off x="3492500" y="4941888"/>
            <a:ext cx="1655763" cy="94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GB" sz="1200" b="1">
                <a:solidFill>
                  <a:srgbClr val="008000"/>
                </a:solidFill>
                <a:cs typeface="Arial" charset="0"/>
              </a:rPr>
              <a:t>2</a:t>
            </a:r>
          </a:p>
          <a:p>
            <a:pPr eaLnBrk="1" hangingPunct="1">
              <a:spcBef>
                <a:spcPct val="20000"/>
              </a:spcBef>
            </a:pPr>
            <a:r>
              <a:rPr lang="en-GB" sz="1200" b="1">
                <a:solidFill>
                  <a:srgbClr val="008000"/>
                </a:solidFill>
                <a:cs typeface="Arial" charset="0"/>
              </a:rPr>
              <a:t>discos</a:t>
            </a:r>
          </a:p>
          <a:p>
            <a:pPr eaLnBrk="1" hangingPunct="1">
              <a:spcBef>
                <a:spcPct val="20000"/>
              </a:spcBef>
            </a:pPr>
            <a:r>
              <a:rPr lang="en-GB" sz="1200" b="1">
                <a:solidFill>
                  <a:srgbClr val="008000"/>
                </a:solidFill>
                <a:cs typeface="Arial" charset="0"/>
              </a:rPr>
              <a:t>cinetina</a:t>
            </a:r>
          </a:p>
          <a:p>
            <a:pPr eaLnBrk="1" hangingPunct="1">
              <a:spcBef>
                <a:spcPct val="20000"/>
              </a:spcBef>
            </a:pPr>
            <a:endParaRPr lang="pt-PT" sz="1200" b="1">
              <a:solidFill>
                <a:srgbClr val="008000"/>
              </a:solidFill>
              <a:cs typeface="Arial" charset="0"/>
            </a:endParaRPr>
          </a:p>
        </p:txBody>
      </p:sp>
      <p:sp>
        <p:nvSpPr>
          <p:cNvPr id="46086" name="Text Box 31"/>
          <p:cNvSpPr txBox="1">
            <a:spLocks noChangeArrowheads="1"/>
          </p:cNvSpPr>
          <p:nvPr/>
        </p:nvSpPr>
        <p:spPr bwMode="auto">
          <a:xfrm>
            <a:off x="0" y="5732463"/>
            <a:ext cx="54356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pt-PT" sz="1200">
                <a:solidFill>
                  <a:srgbClr val="4F6228"/>
                </a:solidFill>
                <a:cs typeface="Arial" charset="0"/>
              </a:rPr>
              <a:t>Deixar 2 a 3 dias à temperatura ambiente no escuro.</a:t>
            </a:r>
          </a:p>
          <a:p>
            <a:pPr algn="l" eaLnBrk="1" hangingPunct="1">
              <a:spcBef>
                <a:spcPct val="50000"/>
              </a:spcBef>
            </a:pPr>
            <a:r>
              <a:rPr lang="pt-PT" sz="1200">
                <a:solidFill>
                  <a:srgbClr val="4F6228"/>
                </a:solidFill>
                <a:cs typeface="Arial" charset="0"/>
              </a:rPr>
              <a:t>Colocar em metanol, para extração dos pigmentos, manter no escuro a 4ºC.</a:t>
            </a:r>
          </a:p>
        </p:txBody>
      </p:sp>
      <p:sp>
        <p:nvSpPr>
          <p:cNvPr id="46087" name="Oval 33"/>
          <p:cNvSpPr>
            <a:spLocks noChangeArrowheads="1"/>
          </p:cNvSpPr>
          <p:nvPr/>
        </p:nvSpPr>
        <p:spPr bwMode="auto">
          <a:xfrm rot="-712299">
            <a:off x="487363" y="4541838"/>
            <a:ext cx="336550" cy="228600"/>
          </a:xfrm>
          <a:prstGeom prst="ellipse">
            <a:avLst/>
          </a:prstGeom>
          <a:solidFill>
            <a:srgbClr val="C0EE2D"/>
          </a:solidFill>
          <a:ln w="22860">
            <a:solidFill>
              <a:schemeClr val="tx1"/>
            </a:solidFill>
            <a:round/>
            <a:headEnd/>
            <a:tailEnd/>
          </a:ln>
        </p:spPr>
        <p:txBody>
          <a:bodyPr wrap="none" anchor="ctr"/>
          <a:lstStyle/>
          <a:p>
            <a:endParaRPr lang="en-US"/>
          </a:p>
        </p:txBody>
      </p:sp>
      <p:sp>
        <p:nvSpPr>
          <p:cNvPr id="46088" name="AutoShape 59"/>
          <p:cNvSpPr>
            <a:spLocks noChangeArrowheads="1"/>
          </p:cNvSpPr>
          <p:nvPr/>
        </p:nvSpPr>
        <p:spPr bwMode="auto">
          <a:xfrm>
            <a:off x="3059113" y="2924175"/>
            <a:ext cx="3168650" cy="720725"/>
          </a:xfrm>
          <a:prstGeom prst="curvedDownArrow">
            <a:avLst>
              <a:gd name="adj1" fmla="val 38042"/>
              <a:gd name="adj2" fmla="val 76674"/>
              <a:gd name="adj3" fmla="val 45708"/>
            </a:avLst>
          </a:prstGeom>
          <a:solidFill>
            <a:srgbClr val="008000"/>
          </a:solidFill>
          <a:ln w="9525">
            <a:solidFill>
              <a:srgbClr val="002B2E"/>
            </a:solidFill>
            <a:miter lim="800000"/>
            <a:headEnd/>
            <a:tailEnd/>
          </a:ln>
        </p:spPr>
        <p:txBody>
          <a:bodyPr wrap="none" anchor="ctr"/>
          <a:lstStyle/>
          <a:p>
            <a:endParaRPr lang="en-US"/>
          </a:p>
        </p:txBody>
      </p:sp>
      <p:sp>
        <p:nvSpPr>
          <p:cNvPr id="46089" name="Text Box 60"/>
          <p:cNvSpPr txBox="1">
            <a:spLocks noChangeArrowheads="1"/>
          </p:cNvSpPr>
          <p:nvPr/>
        </p:nvSpPr>
        <p:spPr bwMode="auto">
          <a:xfrm>
            <a:off x="5003800" y="3644900"/>
            <a:ext cx="16557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80000"/>
              </a:spcBef>
            </a:pPr>
            <a:r>
              <a:rPr lang="en-GB" sz="1400" b="1">
                <a:solidFill>
                  <a:srgbClr val="008000"/>
                </a:solidFill>
                <a:cs typeface="Arial" charset="0"/>
              </a:rPr>
              <a:t>metanol</a:t>
            </a:r>
            <a:endParaRPr lang="pt-PT" sz="1400" b="1">
              <a:solidFill>
                <a:srgbClr val="008000"/>
              </a:solidFill>
              <a:cs typeface="Arial" charset="0"/>
            </a:endParaRPr>
          </a:p>
        </p:txBody>
      </p:sp>
      <p:sp>
        <p:nvSpPr>
          <p:cNvPr id="50189" name="Text Box 13"/>
          <p:cNvSpPr txBox="1">
            <a:spLocks noChangeArrowheads="1"/>
          </p:cNvSpPr>
          <p:nvPr/>
        </p:nvSpPr>
        <p:spPr bwMode="auto">
          <a:xfrm>
            <a:off x="2267744" y="1728016"/>
            <a:ext cx="6767512" cy="803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0000"/>
              </a:lnSpc>
              <a:spcBef>
                <a:spcPts val="600"/>
              </a:spcBef>
              <a:defRPr/>
            </a:pPr>
            <a:r>
              <a:rPr lang="pt-PT" sz="1800" b="1" dirty="0">
                <a:solidFill>
                  <a:srgbClr val="4F6228"/>
                </a:solidFill>
                <a:cs typeface="Arial" charset="0"/>
              </a:rPr>
              <a:t>Material vegetal</a:t>
            </a:r>
          </a:p>
          <a:p>
            <a:pPr algn="l" eaLnBrk="1" hangingPunct="1">
              <a:lnSpc>
                <a:spcPct val="120000"/>
              </a:lnSpc>
              <a:spcBef>
                <a:spcPts val="600"/>
              </a:spcBef>
              <a:defRPr/>
            </a:pPr>
            <a:r>
              <a:rPr lang="pt-PT" sz="1800" dirty="0">
                <a:solidFill>
                  <a:srgbClr val="4F6228"/>
                </a:solidFill>
                <a:cs typeface="Arial" charset="0"/>
              </a:rPr>
              <a:t>Folhas de alface dos diferentes tratamentos</a:t>
            </a:r>
          </a:p>
        </p:txBody>
      </p:sp>
      <p:sp>
        <p:nvSpPr>
          <p:cNvPr id="46092" name="Text Box 13"/>
          <p:cNvSpPr txBox="1">
            <a:spLocks noChangeArrowheads="1"/>
          </p:cNvSpPr>
          <p:nvPr/>
        </p:nvSpPr>
        <p:spPr bwMode="auto">
          <a:xfrm>
            <a:off x="0" y="4076700"/>
            <a:ext cx="26289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600"/>
              </a:spcBef>
            </a:pPr>
            <a:r>
              <a:rPr lang="en-GB" sz="1400" b="1">
                <a:solidFill>
                  <a:srgbClr val="4F6228"/>
                </a:solidFill>
                <a:cs typeface="Arial" charset="0"/>
              </a:rPr>
              <a:t>Métodos</a:t>
            </a:r>
          </a:p>
        </p:txBody>
      </p:sp>
      <p:grpSp>
        <p:nvGrpSpPr>
          <p:cNvPr id="46093" name="Group 46"/>
          <p:cNvGrpSpPr>
            <a:grpSpLocks/>
          </p:cNvGrpSpPr>
          <p:nvPr/>
        </p:nvGrpSpPr>
        <p:grpSpPr bwMode="auto">
          <a:xfrm>
            <a:off x="5003800" y="3933825"/>
            <a:ext cx="1150938" cy="1619250"/>
            <a:chOff x="567" y="3031"/>
            <a:chExt cx="182" cy="476"/>
          </a:xfrm>
        </p:grpSpPr>
        <p:sp>
          <p:nvSpPr>
            <p:cNvPr id="46135" name="Oval 47"/>
            <p:cNvSpPr>
              <a:spLocks noChangeArrowheads="1"/>
            </p:cNvSpPr>
            <p:nvPr/>
          </p:nvSpPr>
          <p:spPr bwMode="auto">
            <a:xfrm>
              <a:off x="622" y="3439"/>
              <a:ext cx="68" cy="68"/>
            </a:xfrm>
            <a:prstGeom prst="ellipse">
              <a:avLst/>
            </a:prstGeom>
            <a:solidFill>
              <a:schemeClr val="bg1"/>
            </a:solidFill>
            <a:ln w="22860">
              <a:solidFill>
                <a:schemeClr val="tx1"/>
              </a:solidFill>
              <a:round/>
              <a:headEnd/>
              <a:tailEnd/>
            </a:ln>
          </p:spPr>
          <p:txBody>
            <a:bodyPr wrap="none" anchor="ctr"/>
            <a:lstStyle/>
            <a:p>
              <a:endParaRPr lang="en-US"/>
            </a:p>
          </p:txBody>
        </p:sp>
        <p:sp>
          <p:nvSpPr>
            <p:cNvPr id="46136" name="Rectangle 48"/>
            <p:cNvSpPr>
              <a:spLocks noChangeArrowheads="1"/>
            </p:cNvSpPr>
            <p:nvPr/>
          </p:nvSpPr>
          <p:spPr bwMode="auto">
            <a:xfrm>
              <a:off x="567" y="3375"/>
              <a:ext cx="182" cy="91"/>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46137" name="Line 49"/>
            <p:cNvSpPr>
              <a:spLocks noChangeShapeType="1"/>
            </p:cNvSpPr>
            <p:nvPr/>
          </p:nvSpPr>
          <p:spPr bwMode="auto">
            <a:xfrm>
              <a:off x="622" y="3066"/>
              <a:ext cx="0" cy="408"/>
            </a:xfrm>
            <a:prstGeom prst="line">
              <a:avLst/>
            </a:prstGeom>
            <a:noFill/>
            <a:ln w="2286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46138" name="Line 50"/>
            <p:cNvSpPr>
              <a:spLocks noChangeShapeType="1"/>
            </p:cNvSpPr>
            <p:nvPr/>
          </p:nvSpPr>
          <p:spPr bwMode="auto">
            <a:xfrm>
              <a:off x="690" y="3067"/>
              <a:ext cx="0" cy="408"/>
            </a:xfrm>
            <a:prstGeom prst="line">
              <a:avLst/>
            </a:prstGeom>
            <a:noFill/>
            <a:ln w="2286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46139" name="Oval 51"/>
            <p:cNvSpPr>
              <a:spLocks noChangeArrowheads="1"/>
            </p:cNvSpPr>
            <p:nvPr/>
          </p:nvSpPr>
          <p:spPr bwMode="auto">
            <a:xfrm>
              <a:off x="623" y="3031"/>
              <a:ext cx="68" cy="68"/>
            </a:xfrm>
            <a:prstGeom prst="ellipse">
              <a:avLst/>
            </a:prstGeom>
            <a:solidFill>
              <a:schemeClr val="bg1"/>
            </a:solidFill>
            <a:ln w="22860">
              <a:solidFill>
                <a:schemeClr val="tx1"/>
              </a:solidFill>
              <a:round/>
              <a:headEnd/>
              <a:tailEnd/>
            </a:ln>
          </p:spPr>
          <p:txBody>
            <a:bodyPr wrap="none" anchor="ctr"/>
            <a:lstStyle/>
            <a:p>
              <a:endParaRPr lang="en-US"/>
            </a:p>
          </p:txBody>
        </p:sp>
      </p:grpSp>
      <p:grpSp>
        <p:nvGrpSpPr>
          <p:cNvPr id="4" name="Group 46"/>
          <p:cNvGrpSpPr>
            <a:grpSpLocks/>
          </p:cNvGrpSpPr>
          <p:nvPr/>
        </p:nvGrpSpPr>
        <p:grpSpPr bwMode="auto">
          <a:xfrm>
            <a:off x="8247185" y="3933825"/>
            <a:ext cx="444849" cy="1619250"/>
            <a:chOff x="616" y="3031"/>
            <a:chExt cx="75" cy="476"/>
          </a:xfrm>
          <a:solidFill>
            <a:srgbClr val="008000"/>
          </a:solidFill>
        </p:grpSpPr>
        <p:sp>
          <p:nvSpPr>
            <p:cNvPr id="46113" name="Oval 47"/>
            <p:cNvSpPr>
              <a:spLocks noChangeArrowheads="1"/>
            </p:cNvSpPr>
            <p:nvPr/>
          </p:nvSpPr>
          <p:spPr bwMode="auto">
            <a:xfrm>
              <a:off x="622" y="3439"/>
              <a:ext cx="68" cy="68"/>
            </a:xfrm>
            <a:prstGeom prst="ellipse">
              <a:avLst/>
            </a:prstGeom>
            <a:grpFill/>
            <a:ln w="22860">
              <a:solidFill>
                <a:schemeClr val="tx1"/>
              </a:solidFill>
              <a:round/>
              <a:headEnd/>
              <a:tailEnd/>
            </a:ln>
          </p:spPr>
          <p:txBody>
            <a:bodyPr wrap="none" anchor="ctr"/>
            <a:lstStyle/>
            <a:p>
              <a:pPr>
                <a:defRPr/>
              </a:pPr>
              <a:endParaRPr lang="en-US"/>
            </a:p>
          </p:txBody>
        </p:sp>
        <p:sp>
          <p:nvSpPr>
            <p:cNvPr id="46114" name="Rectangle 48"/>
            <p:cNvSpPr>
              <a:spLocks noChangeArrowheads="1"/>
            </p:cNvSpPr>
            <p:nvPr/>
          </p:nvSpPr>
          <p:spPr bwMode="auto">
            <a:xfrm>
              <a:off x="616" y="3179"/>
              <a:ext cx="72" cy="275"/>
            </a:xfrm>
            <a:prstGeom prst="rect">
              <a:avLst/>
            </a:prstGeom>
            <a:grpFill/>
            <a:ln w="9525">
              <a:solidFill>
                <a:schemeClr val="bg1"/>
              </a:solidFill>
              <a:miter lim="800000"/>
              <a:headEnd/>
              <a:tailEnd/>
            </a:ln>
          </p:spPr>
          <p:txBody>
            <a:bodyPr wrap="none" anchor="ctr"/>
            <a:lstStyle/>
            <a:p>
              <a:pPr>
                <a:defRPr/>
              </a:pPr>
              <a:endParaRPr lang="en-US"/>
            </a:p>
          </p:txBody>
        </p:sp>
        <p:sp>
          <p:nvSpPr>
            <p:cNvPr id="46115" name="Line 49"/>
            <p:cNvSpPr>
              <a:spLocks noChangeShapeType="1"/>
            </p:cNvSpPr>
            <p:nvPr/>
          </p:nvSpPr>
          <p:spPr bwMode="auto">
            <a:xfrm>
              <a:off x="622" y="3066"/>
              <a:ext cx="0" cy="408"/>
            </a:xfrm>
            <a:prstGeom prst="line">
              <a:avLst/>
            </a:prstGeom>
            <a:grpFill/>
            <a:ln w="22860">
              <a:solidFill>
                <a:schemeClr val="tx1"/>
              </a:solidFill>
              <a:round/>
              <a:headEnd/>
              <a:tailEnd/>
            </a:ln>
          </p:spPr>
          <p:txBody>
            <a:bodyPr/>
            <a:lstStyle/>
            <a:p>
              <a:pPr>
                <a:defRPr/>
              </a:pPr>
              <a:endParaRPr lang="en-US"/>
            </a:p>
          </p:txBody>
        </p:sp>
        <p:sp>
          <p:nvSpPr>
            <p:cNvPr id="46116" name="Line 50"/>
            <p:cNvSpPr>
              <a:spLocks noChangeShapeType="1"/>
            </p:cNvSpPr>
            <p:nvPr/>
          </p:nvSpPr>
          <p:spPr bwMode="auto">
            <a:xfrm>
              <a:off x="690" y="3067"/>
              <a:ext cx="0" cy="408"/>
            </a:xfrm>
            <a:prstGeom prst="line">
              <a:avLst/>
            </a:prstGeom>
            <a:grpFill/>
            <a:ln w="22860">
              <a:solidFill>
                <a:schemeClr val="tx1"/>
              </a:solidFill>
              <a:round/>
              <a:headEnd/>
              <a:tailEnd/>
            </a:ln>
          </p:spPr>
          <p:txBody>
            <a:bodyPr/>
            <a:lstStyle/>
            <a:p>
              <a:pPr>
                <a:defRPr/>
              </a:pPr>
              <a:endParaRPr lang="en-US"/>
            </a:p>
          </p:txBody>
        </p:sp>
        <p:sp>
          <p:nvSpPr>
            <p:cNvPr id="46117" name="Oval 51"/>
            <p:cNvSpPr>
              <a:spLocks noChangeArrowheads="1"/>
            </p:cNvSpPr>
            <p:nvPr/>
          </p:nvSpPr>
          <p:spPr bwMode="auto">
            <a:xfrm>
              <a:off x="623" y="3031"/>
              <a:ext cx="68" cy="68"/>
            </a:xfrm>
            <a:prstGeom prst="ellipse">
              <a:avLst/>
            </a:prstGeom>
            <a:noFill/>
            <a:ln w="22860">
              <a:solidFill>
                <a:schemeClr val="tx1"/>
              </a:solidFill>
              <a:round/>
              <a:headEnd/>
              <a:tailEnd/>
            </a:ln>
          </p:spPr>
          <p:txBody>
            <a:bodyPr wrap="none" anchor="ctr"/>
            <a:lstStyle/>
            <a:p>
              <a:pPr>
                <a:defRPr/>
              </a:pPr>
              <a:endParaRPr lang="en-US"/>
            </a:p>
          </p:txBody>
        </p:sp>
      </p:grpSp>
      <p:sp>
        <p:nvSpPr>
          <p:cNvPr id="46095" name="Text Box 21"/>
          <p:cNvSpPr txBox="1">
            <a:spLocks noChangeArrowheads="1"/>
          </p:cNvSpPr>
          <p:nvPr/>
        </p:nvSpPr>
        <p:spPr bwMode="auto">
          <a:xfrm>
            <a:off x="5364163" y="5661025"/>
            <a:ext cx="431800"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GB" sz="1200" b="1">
                <a:solidFill>
                  <a:srgbClr val="008000"/>
                </a:solidFill>
                <a:cs typeface="Arial" charset="0"/>
              </a:rPr>
              <a:t>1</a:t>
            </a:r>
          </a:p>
        </p:txBody>
      </p:sp>
      <p:sp>
        <p:nvSpPr>
          <p:cNvPr id="2" name="Oval 1"/>
          <p:cNvSpPr/>
          <p:nvPr/>
        </p:nvSpPr>
        <p:spPr>
          <a:xfrm>
            <a:off x="2339975" y="4005263"/>
            <a:ext cx="914400" cy="914400"/>
          </a:xfrm>
          <a:prstGeom prst="ellipse">
            <a:avLst/>
          </a:prstGeom>
          <a:no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n w="38100" cmpd="sng">
                <a:solidFill>
                  <a:srgbClr val="000000"/>
                </a:solidFill>
              </a:ln>
            </a:endParaRPr>
          </a:p>
        </p:txBody>
      </p:sp>
      <p:sp>
        <p:nvSpPr>
          <p:cNvPr id="47" name="Oval 46"/>
          <p:cNvSpPr/>
          <p:nvPr/>
        </p:nvSpPr>
        <p:spPr>
          <a:xfrm>
            <a:off x="3851275" y="4005263"/>
            <a:ext cx="914400" cy="914400"/>
          </a:xfrm>
          <a:prstGeom prst="ellipse">
            <a:avLst/>
          </a:prstGeom>
          <a:no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n w="38100" cmpd="sng">
                <a:solidFill>
                  <a:srgbClr val="000000"/>
                </a:solidFill>
              </a:ln>
            </a:endParaRPr>
          </a:p>
        </p:txBody>
      </p:sp>
      <p:sp>
        <p:nvSpPr>
          <p:cNvPr id="46100" name="Oval 33"/>
          <p:cNvSpPr>
            <a:spLocks noChangeArrowheads="1"/>
          </p:cNvSpPr>
          <p:nvPr/>
        </p:nvSpPr>
        <p:spPr bwMode="auto">
          <a:xfrm rot="985484">
            <a:off x="1279525" y="4468813"/>
            <a:ext cx="336550" cy="228600"/>
          </a:xfrm>
          <a:prstGeom prst="ellipse">
            <a:avLst/>
          </a:prstGeom>
          <a:solidFill>
            <a:srgbClr val="008000"/>
          </a:solidFill>
          <a:ln w="22860">
            <a:solidFill>
              <a:schemeClr val="tx1"/>
            </a:solidFill>
            <a:round/>
            <a:headEnd/>
            <a:tailEnd/>
          </a:ln>
        </p:spPr>
        <p:txBody>
          <a:bodyPr wrap="none" anchor="ctr"/>
          <a:lstStyle/>
          <a:p>
            <a:endParaRPr lang="en-US"/>
          </a:p>
        </p:txBody>
      </p:sp>
      <p:sp>
        <p:nvSpPr>
          <p:cNvPr id="46101" name="Oval 33"/>
          <p:cNvSpPr>
            <a:spLocks noChangeArrowheads="1"/>
          </p:cNvSpPr>
          <p:nvPr/>
        </p:nvSpPr>
        <p:spPr bwMode="auto">
          <a:xfrm rot="-712299">
            <a:off x="487363" y="5189538"/>
            <a:ext cx="336550" cy="228600"/>
          </a:xfrm>
          <a:prstGeom prst="ellipse">
            <a:avLst/>
          </a:prstGeom>
          <a:solidFill>
            <a:srgbClr val="008000"/>
          </a:solidFill>
          <a:ln w="22860">
            <a:solidFill>
              <a:schemeClr val="tx1"/>
            </a:solidFill>
            <a:round/>
            <a:headEnd/>
            <a:tailEnd/>
          </a:ln>
        </p:spPr>
        <p:txBody>
          <a:bodyPr wrap="none" anchor="ctr"/>
          <a:lstStyle/>
          <a:p>
            <a:endParaRPr lang="en-US"/>
          </a:p>
        </p:txBody>
      </p:sp>
      <p:sp>
        <p:nvSpPr>
          <p:cNvPr id="38" name="Oval 33"/>
          <p:cNvSpPr>
            <a:spLocks noChangeArrowheads="1"/>
          </p:cNvSpPr>
          <p:nvPr/>
        </p:nvSpPr>
        <p:spPr bwMode="auto">
          <a:xfrm rot="21257247">
            <a:off x="774700" y="4900613"/>
            <a:ext cx="336550" cy="228600"/>
          </a:xfrm>
          <a:prstGeom prst="ellipse">
            <a:avLst/>
          </a:prstGeom>
          <a:solidFill>
            <a:schemeClr val="accent3">
              <a:lumMod val="75000"/>
            </a:schemeClr>
          </a:solidFill>
          <a:ln w="22860">
            <a:solidFill>
              <a:schemeClr val="tx1"/>
            </a:solidFill>
            <a:round/>
            <a:headEnd/>
            <a:tailEnd/>
          </a:ln>
        </p:spPr>
        <p:txBody>
          <a:bodyPr wrap="none" anchor="ctr"/>
          <a:lstStyle/>
          <a:p>
            <a:pPr>
              <a:defRPr/>
            </a:pPr>
            <a:endParaRPr lang="en-US"/>
          </a:p>
        </p:txBody>
      </p:sp>
      <p:sp>
        <p:nvSpPr>
          <p:cNvPr id="46103" name="Oval 33"/>
          <p:cNvSpPr>
            <a:spLocks noChangeArrowheads="1"/>
          </p:cNvSpPr>
          <p:nvPr/>
        </p:nvSpPr>
        <p:spPr bwMode="auto">
          <a:xfrm rot="197843">
            <a:off x="1208088" y="4973638"/>
            <a:ext cx="334962" cy="228600"/>
          </a:xfrm>
          <a:prstGeom prst="ellipse">
            <a:avLst/>
          </a:prstGeom>
          <a:solidFill>
            <a:srgbClr val="77933C"/>
          </a:solidFill>
          <a:ln w="22860">
            <a:solidFill>
              <a:schemeClr val="tx1"/>
            </a:solidFill>
            <a:round/>
            <a:headEnd/>
            <a:tailEnd/>
          </a:ln>
        </p:spPr>
        <p:txBody>
          <a:bodyPr wrap="none" anchor="ctr"/>
          <a:lstStyle/>
          <a:p>
            <a:endParaRPr lang="en-US"/>
          </a:p>
        </p:txBody>
      </p:sp>
      <p:sp>
        <p:nvSpPr>
          <p:cNvPr id="46104" name="Oval 33"/>
          <p:cNvSpPr>
            <a:spLocks noChangeArrowheads="1"/>
          </p:cNvSpPr>
          <p:nvPr/>
        </p:nvSpPr>
        <p:spPr bwMode="auto">
          <a:xfrm rot="1407291">
            <a:off x="992188" y="5260975"/>
            <a:ext cx="334962" cy="228600"/>
          </a:xfrm>
          <a:prstGeom prst="ellipse">
            <a:avLst/>
          </a:prstGeom>
          <a:solidFill>
            <a:srgbClr val="C0EE2D"/>
          </a:solidFill>
          <a:ln w="22860">
            <a:solidFill>
              <a:schemeClr val="tx1"/>
            </a:solidFill>
            <a:round/>
            <a:headEnd/>
            <a:tailEnd/>
          </a:ln>
        </p:spPr>
        <p:txBody>
          <a:bodyPr wrap="none" anchor="ctr"/>
          <a:lstStyle/>
          <a:p>
            <a:endParaRPr lang="en-US"/>
          </a:p>
        </p:txBody>
      </p:sp>
      <p:sp>
        <p:nvSpPr>
          <p:cNvPr id="41" name="Oval 33"/>
          <p:cNvSpPr>
            <a:spLocks noChangeArrowheads="1"/>
          </p:cNvSpPr>
          <p:nvPr/>
        </p:nvSpPr>
        <p:spPr bwMode="auto">
          <a:xfrm rot="20887701">
            <a:off x="1784350" y="5045075"/>
            <a:ext cx="334963" cy="228600"/>
          </a:xfrm>
          <a:prstGeom prst="ellipse">
            <a:avLst/>
          </a:prstGeom>
          <a:solidFill>
            <a:schemeClr val="accent3">
              <a:lumMod val="60000"/>
              <a:lumOff val="40000"/>
            </a:schemeClr>
          </a:solidFill>
          <a:ln w="22860">
            <a:solidFill>
              <a:schemeClr val="tx1"/>
            </a:solidFill>
            <a:round/>
            <a:headEnd/>
            <a:tailEnd/>
          </a:ln>
        </p:spPr>
        <p:txBody>
          <a:bodyPr wrap="none" anchor="ctr"/>
          <a:lstStyle/>
          <a:p>
            <a:pPr>
              <a:defRPr/>
            </a:pPr>
            <a:endParaRPr lang="en-US"/>
          </a:p>
        </p:txBody>
      </p:sp>
      <p:sp>
        <p:nvSpPr>
          <p:cNvPr id="42" name="Oval 33"/>
          <p:cNvSpPr>
            <a:spLocks noChangeArrowheads="1"/>
          </p:cNvSpPr>
          <p:nvPr/>
        </p:nvSpPr>
        <p:spPr bwMode="auto">
          <a:xfrm rot="930046">
            <a:off x="1495425" y="5334000"/>
            <a:ext cx="336550" cy="228600"/>
          </a:xfrm>
          <a:prstGeom prst="ellipse">
            <a:avLst/>
          </a:prstGeom>
          <a:solidFill>
            <a:schemeClr val="accent3">
              <a:lumMod val="60000"/>
              <a:lumOff val="40000"/>
            </a:schemeClr>
          </a:solidFill>
          <a:ln w="22860">
            <a:solidFill>
              <a:schemeClr val="tx1"/>
            </a:solidFill>
            <a:round/>
            <a:headEnd/>
            <a:tailEnd/>
          </a:ln>
        </p:spPr>
        <p:txBody>
          <a:bodyPr wrap="none" anchor="ctr"/>
          <a:lstStyle/>
          <a:p>
            <a:pPr>
              <a:defRPr/>
            </a:pPr>
            <a:endParaRPr lang="en-US"/>
          </a:p>
        </p:txBody>
      </p:sp>
      <p:sp>
        <p:nvSpPr>
          <p:cNvPr id="46107" name="Oval 33"/>
          <p:cNvSpPr>
            <a:spLocks noChangeArrowheads="1"/>
          </p:cNvSpPr>
          <p:nvPr/>
        </p:nvSpPr>
        <p:spPr bwMode="auto">
          <a:xfrm rot="985484">
            <a:off x="4094163" y="4551363"/>
            <a:ext cx="334962" cy="228600"/>
          </a:xfrm>
          <a:prstGeom prst="ellipse">
            <a:avLst/>
          </a:prstGeom>
          <a:solidFill>
            <a:srgbClr val="008000"/>
          </a:solidFill>
          <a:ln w="22860">
            <a:solidFill>
              <a:schemeClr val="tx1"/>
            </a:solidFill>
            <a:round/>
            <a:headEnd/>
            <a:tailEnd/>
          </a:ln>
        </p:spPr>
        <p:txBody>
          <a:bodyPr wrap="none" anchor="ctr"/>
          <a:lstStyle/>
          <a:p>
            <a:endParaRPr lang="en-US"/>
          </a:p>
        </p:txBody>
      </p:sp>
      <p:sp>
        <p:nvSpPr>
          <p:cNvPr id="46108" name="Oval 33"/>
          <p:cNvSpPr>
            <a:spLocks noChangeArrowheads="1"/>
          </p:cNvSpPr>
          <p:nvPr/>
        </p:nvSpPr>
        <p:spPr bwMode="auto">
          <a:xfrm rot="-939155">
            <a:off x="2581275" y="4264025"/>
            <a:ext cx="336550" cy="228600"/>
          </a:xfrm>
          <a:prstGeom prst="ellipse">
            <a:avLst/>
          </a:prstGeom>
          <a:solidFill>
            <a:srgbClr val="008000"/>
          </a:solidFill>
          <a:ln w="22860">
            <a:solidFill>
              <a:schemeClr val="tx1"/>
            </a:solidFill>
            <a:round/>
            <a:headEnd/>
            <a:tailEnd/>
          </a:ln>
        </p:spPr>
        <p:txBody>
          <a:bodyPr wrap="none" anchor="ctr"/>
          <a:lstStyle/>
          <a:p>
            <a:endParaRPr lang="en-US"/>
          </a:p>
        </p:txBody>
      </p:sp>
      <p:sp>
        <p:nvSpPr>
          <p:cNvPr id="45" name="Oval 33"/>
          <p:cNvSpPr>
            <a:spLocks noChangeArrowheads="1"/>
          </p:cNvSpPr>
          <p:nvPr/>
        </p:nvSpPr>
        <p:spPr bwMode="auto">
          <a:xfrm rot="21257247">
            <a:off x="4222750" y="4165600"/>
            <a:ext cx="336550" cy="228600"/>
          </a:xfrm>
          <a:prstGeom prst="ellipse">
            <a:avLst/>
          </a:prstGeom>
          <a:solidFill>
            <a:schemeClr val="accent3">
              <a:lumMod val="75000"/>
            </a:schemeClr>
          </a:solidFill>
          <a:ln w="22860">
            <a:solidFill>
              <a:schemeClr val="tx1"/>
            </a:solidFill>
            <a:round/>
            <a:headEnd/>
            <a:tailEnd/>
          </a:ln>
        </p:spPr>
        <p:txBody>
          <a:bodyPr wrap="none" anchor="ctr"/>
          <a:lstStyle/>
          <a:p>
            <a:pPr>
              <a:defRPr/>
            </a:pPr>
            <a:endParaRPr lang="en-US"/>
          </a:p>
        </p:txBody>
      </p:sp>
      <p:sp>
        <p:nvSpPr>
          <p:cNvPr id="46" name="Oval 33"/>
          <p:cNvSpPr>
            <a:spLocks noChangeArrowheads="1"/>
          </p:cNvSpPr>
          <p:nvPr/>
        </p:nvSpPr>
        <p:spPr bwMode="auto">
          <a:xfrm rot="21257247">
            <a:off x="2782888" y="4597400"/>
            <a:ext cx="334962" cy="228600"/>
          </a:xfrm>
          <a:prstGeom prst="ellipse">
            <a:avLst/>
          </a:prstGeom>
          <a:solidFill>
            <a:schemeClr val="accent3">
              <a:lumMod val="75000"/>
            </a:schemeClr>
          </a:solidFill>
          <a:ln w="22860">
            <a:solidFill>
              <a:schemeClr val="tx1"/>
            </a:solidFill>
            <a:round/>
            <a:headEnd/>
            <a:tailEnd/>
          </a:ln>
        </p:spPr>
        <p:txBody>
          <a:bodyPr wrap="none" anchor="ctr"/>
          <a:lstStyle/>
          <a:p>
            <a:pPr>
              <a:defRPr/>
            </a:pPr>
            <a:endParaRPr lang="en-US"/>
          </a:p>
        </p:txBody>
      </p:sp>
      <p:sp>
        <p:nvSpPr>
          <p:cNvPr id="46111" name="Oval 33"/>
          <p:cNvSpPr>
            <a:spLocks noChangeArrowheads="1"/>
          </p:cNvSpPr>
          <p:nvPr/>
        </p:nvSpPr>
        <p:spPr bwMode="auto">
          <a:xfrm rot="1407291">
            <a:off x="3883025" y="4278313"/>
            <a:ext cx="336550" cy="228600"/>
          </a:xfrm>
          <a:prstGeom prst="ellipse">
            <a:avLst/>
          </a:prstGeom>
          <a:solidFill>
            <a:srgbClr val="C0EE2D"/>
          </a:solidFill>
          <a:ln w="22860">
            <a:solidFill>
              <a:schemeClr val="tx1"/>
            </a:solidFill>
            <a:round/>
            <a:headEnd/>
            <a:tailEnd/>
          </a:ln>
        </p:spPr>
        <p:txBody>
          <a:bodyPr wrap="none" anchor="ctr"/>
          <a:lstStyle/>
          <a:p>
            <a:endParaRPr lang="en-US"/>
          </a:p>
        </p:txBody>
      </p:sp>
      <p:sp>
        <p:nvSpPr>
          <p:cNvPr id="46112" name="Oval 33"/>
          <p:cNvSpPr>
            <a:spLocks noChangeArrowheads="1"/>
          </p:cNvSpPr>
          <p:nvPr/>
        </p:nvSpPr>
        <p:spPr bwMode="auto">
          <a:xfrm rot="1407291">
            <a:off x="2371725" y="4494213"/>
            <a:ext cx="336550" cy="228600"/>
          </a:xfrm>
          <a:prstGeom prst="ellipse">
            <a:avLst/>
          </a:prstGeom>
          <a:solidFill>
            <a:srgbClr val="C0EE2D"/>
          </a:solidFill>
          <a:ln w="22860">
            <a:solidFill>
              <a:schemeClr val="tx1"/>
            </a:solidFill>
            <a:round/>
            <a:headEnd/>
            <a:tailEnd/>
          </a:ln>
        </p:spPr>
        <p:txBody>
          <a:bodyPr wrap="none" anchor="ctr"/>
          <a:lstStyle/>
          <a:p>
            <a:endParaRPr lang="en-US"/>
          </a:p>
        </p:txBody>
      </p:sp>
      <p:sp>
        <p:nvSpPr>
          <p:cNvPr id="5" name="Oval 33"/>
          <p:cNvSpPr>
            <a:spLocks noChangeArrowheads="1"/>
          </p:cNvSpPr>
          <p:nvPr/>
        </p:nvSpPr>
        <p:spPr bwMode="auto">
          <a:xfrm rot="985484">
            <a:off x="6037263" y="4840288"/>
            <a:ext cx="334962" cy="228600"/>
          </a:xfrm>
          <a:prstGeom prst="ellipse">
            <a:avLst/>
          </a:prstGeom>
          <a:solidFill>
            <a:srgbClr val="008000"/>
          </a:solidFill>
          <a:ln w="22860">
            <a:solidFill>
              <a:schemeClr val="tx1"/>
            </a:solidFill>
            <a:round/>
            <a:headEnd/>
            <a:tailEnd/>
          </a:ln>
        </p:spPr>
        <p:txBody>
          <a:bodyPr wrap="none" anchor="ctr"/>
          <a:lstStyle/>
          <a:p>
            <a:endParaRPr lang="en-US"/>
          </a:p>
        </p:txBody>
      </p:sp>
      <p:sp>
        <p:nvSpPr>
          <p:cNvPr id="48" name="Oval 33"/>
          <p:cNvSpPr>
            <a:spLocks noChangeArrowheads="1"/>
          </p:cNvSpPr>
          <p:nvPr/>
        </p:nvSpPr>
        <p:spPr bwMode="auto">
          <a:xfrm rot="21257247">
            <a:off x="7607300" y="5029200"/>
            <a:ext cx="336550" cy="228600"/>
          </a:xfrm>
          <a:prstGeom prst="ellipse">
            <a:avLst/>
          </a:prstGeom>
          <a:solidFill>
            <a:schemeClr val="accent3">
              <a:lumMod val="20000"/>
              <a:lumOff val="80000"/>
            </a:schemeClr>
          </a:solidFill>
          <a:ln w="22860">
            <a:solidFill>
              <a:schemeClr val="tx1"/>
            </a:solidFill>
            <a:round/>
            <a:headEnd/>
            <a:tailEnd/>
          </a:ln>
        </p:spPr>
        <p:txBody>
          <a:bodyPr wrap="none" anchor="ctr"/>
          <a:lstStyle/>
          <a:p>
            <a:pPr>
              <a:defRPr/>
            </a:pPr>
            <a:endParaRPr lang="en-US"/>
          </a:p>
        </p:txBody>
      </p:sp>
      <p:sp>
        <p:nvSpPr>
          <p:cNvPr id="6" name="Oval 33"/>
          <p:cNvSpPr>
            <a:spLocks noChangeArrowheads="1"/>
          </p:cNvSpPr>
          <p:nvPr/>
        </p:nvSpPr>
        <p:spPr bwMode="auto">
          <a:xfrm rot="1407291">
            <a:off x="6043613" y="4422775"/>
            <a:ext cx="336550" cy="228600"/>
          </a:xfrm>
          <a:prstGeom prst="ellipse">
            <a:avLst/>
          </a:prstGeom>
          <a:solidFill>
            <a:srgbClr val="C0EE2D"/>
          </a:solidFill>
          <a:ln w="22860">
            <a:solidFill>
              <a:schemeClr val="tx1"/>
            </a:solidFill>
            <a:round/>
            <a:headEnd/>
            <a:tailEnd/>
          </a:ln>
        </p:spPr>
        <p:txBody>
          <a:bodyPr wrap="none" anchor="ctr"/>
          <a:lstStyle/>
          <a:p>
            <a:endParaRPr lang="en-US"/>
          </a:p>
        </p:txBody>
      </p:sp>
      <p:sp>
        <p:nvSpPr>
          <p:cNvPr id="52" name="Oval 33"/>
          <p:cNvSpPr>
            <a:spLocks noChangeArrowheads="1"/>
          </p:cNvSpPr>
          <p:nvPr/>
        </p:nvSpPr>
        <p:spPr bwMode="auto">
          <a:xfrm rot="21257247">
            <a:off x="8326438" y="4957763"/>
            <a:ext cx="336550" cy="228600"/>
          </a:xfrm>
          <a:prstGeom prst="ellipse">
            <a:avLst/>
          </a:prstGeom>
          <a:solidFill>
            <a:schemeClr val="accent3">
              <a:lumMod val="20000"/>
              <a:lumOff val="80000"/>
            </a:schemeClr>
          </a:solidFill>
          <a:ln w="22860">
            <a:solidFill>
              <a:schemeClr val="tx1"/>
            </a:solidFill>
            <a:round/>
            <a:headEnd/>
            <a:tailEnd/>
          </a:ln>
        </p:spPr>
        <p:txBody>
          <a:bodyPr wrap="none" anchor="ctr"/>
          <a:lstStyle/>
          <a:p>
            <a:pPr>
              <a:defRPr/>
            </a:pPr>
            <a:endParaRPr lang="en-US"/>
          </a:p>
        </p:txBody>
      </p:sp>
      <p:sp>
        <p:nvSpPr>
          <p:cNvPr id="53" name="Oval 33"/>
          <p:cNvSpPr>
            <a:spLocks noChangeArrowheads="1"/>
          </p:cNvSpPr>
          <p:nvPr/>
        </p:nvSpPr>
        <p:spPr bwMode="auto">
          <a:xfrm rot="21257247">
            <a:off x="7678738" y="5245100"/>
            <a:ext cx="336550" cy="228600"/>
          </a:xfrm>
          <a:prstGeom prst="ellipse">
            <a:avLst/>
          </a:prstGeom>
          <a:solidFill>
            <a:schemeClr val="accent3">
              <a:lumMod val="20000"/>
              <a:lumOff val="80000"/>
            </a:schemeClr>
          </a:solidFill>
          <a:ln w="22860">
            <a:solidFill>
              <a:schemeClr val="tx1"/>
            </a:solidFill>
            <a:round/>
            <a:headEnd/>
            <a:tailEnd/>
          </a:ln>
        </p:spPr>
        <p:txBody>
          <a:bodyPr wrap="none" anchor="ctr"/>
          <a:lstStyle/>
          <a:p>
            <a:pPr>
              <a:defRPr/>
            </a:pPr>
            <a:endParaRPr lang="en-US"/>
          </a:p>
        </p:txBody>
      </p:sp>
      <p:sp>
        <p:nvSpPr>
          <p:cNvPr id="54" name="Oval 33"/>
          <p:cNvSpPr>
            <a:spLocks noChangeArrowheads="1"/>
          </p:cNvSpPr>
          <p:nvPr/>
        </p:nvSpPr>
        <p:spPr bwMode="auto">
          <a:xfrm rot="21257247">
            <a:off x="8326438" y="5318125"/>
            <a:ext cx="336550" cy="228600"/>
          </a:xfrm>
          <a:prstGeom prst="ellipse">
            <a:avLst/>
          </a:prstGeom>
          <a:solidFill>
            <a:schemeClr val="accent3">
              <a:lumMod val="20000"/>
              <a:lumOff val="80000"/>
            </a:schemeClr>
          </a:solidFill>
          <a:ln w="22860">
            <a:solidFill>
              <a:schemeClr val="tx1"/>
            </a:solidFill>
            <a:round/>
            <a:headEnd/>
            <a:tailEnd/>
          </a:ln>
        </p:spPr>
        <p:txBody>
          <a:bodyPr wrap="none" anchor="ctr"/>
          <a:lstStyle/>
          <a:p>
            <a:pPr>
              <a:defRPr/>
            </a:pPr>
            <a:endParaRPr lang="en-US"/>
          </a:p>
        </p:txBody>
      </p:sp>
      <p:grpSp>
        <p:nvGrpSpPr>
          <p:cNvPr id="46119" name="Group 46"/>
          <p:cNvGrpSpPr>
            <a:grpSpLocks/>
          </p:cNvGrpSpPr>
          <p:nvPr/>
        </p:nvGrpSpPr>
        <p:grpSpPr bwMode="auto">
          <a:xfrm>
            <a:off x="5651500" y="3933825"/>
            <a:ext cx="1150938" cy="1619250"/>
            <a:chOff x="567" y="3031"/>
            <a:chExt cx="182" cy="476"/>
          </a:xfrm>
        </p:grpSpPr>
        <p:sp>
          <p:nvSpPr>
            <p:cNvPr id="46130" name="Oval 47"/>
            <p:cNvSpPr>
              <a:spLocks noChangeArrowheads="1"/>
            </p:cNvSpPr>
            <p:nvPr/>
          </p:nvSpPr>
          <p:spPr bwMode="auto">
            <a:xfrm>
              <a:off x="622" y="3439"/>
              <a:ext cx="68" cy="68"/>
            </a:xfrm>
            <a:prstGeom prst="ellipse">
              <a:avLst/>
            </a:prstGeom>
            <a:solidFill>
              <a:schemeClr val="bg1"/>
            </a:solidFill>
            <a:ln w="22860">
              <a:solidFill>
                <a:schemeClr val="tx1"/>
              </a:solidFill>
              <a:round/>
              <a:headEnd/>
              <a:tailEnd/>
            </a:ln>
          </p:spPr>
          <p:txBody>
            <a:bodyPr wrap="none" anchor="ctr"/>
            <a:lstStyle/>
            <a:p>
              <a:endParaRPr lang="en-US"/>
            </a:p>
          </p:txBody>
        </p:sp>
        <p:sp>
          <p:nvSpPr>
            <p:cNvPr id="46131" name="Rectangle 48"/>
            <p:cNvSpPr>
              <a:spLocks noChangeArrowheads="1"/>
            </p:cNvSpPr>
            <p:nvPr/>
          </p:nvSpPr>
          <p:spPr bwMode="auto">
            <a:xfrm>
              <a:off x="567" y="3375"/>
              <a:ext cx="182" cy="91"/>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46132" name="Line 49"/>
            <p:cNvSpPr>
              <a:spLocks noChangeShapeType="1"/>
            </p:cNvSpPr>
            <p:nvPr/>
          </p:nvSpPr>
          <p:spPr bwMode="auto">
            <a:xfrm>
              <a:off x="622" y="3066"/>
              <a:ext cx="0" cy="408"/>
            </a:xfrm>
            <a:prstGeom prst="line">
              <a:avLst/>
            </a:prstGeom>
            <a:noFill/>
            <a:ln w="2286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46133" name="Line 50"/>
            <p:cNvSpPr>
              <a:spLocks noChangeShapeType="1"/>
            </p:cNvSpPr>
            <p:nvPr/>
          </p:nvSpPr>
          <p:spPr bwMode="auto">
            <a:xfrm>
              <a:off x="690" y="3067"/>
              <a:ext cx="0" cy="408"/>
            </a:xfrm>
            <a:prstGeom prst="line">
              <a:avLst/>
            </a:prstGeom>
            <a:noFill/>
            <a:ln w="2286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46134" name="Oval 51"/>
            <p:cNvSpPr>
              <a:spLocks noChangeArrowheads="1"/>
            </p:cNvSpPr>
            <p:nvPr/>
          </p:nvSpPr>
          <p:spPr bwMode="auto">
            <a:xfrm>
              <a:off x="623" y="3031"/>
              <a:ext cx="68" cy="68"/>
            </a:xfrm>
            <a:prstGeom prst="ellipse">
              <a:avLst/>
            </a:prstGeom>
            <a:solidFill>
              <a:schemeClr val="bg1"/>
            </a:solidFill>
            <a:ln w="22860">
              <a:solidFill>
                <a:schemeClr val="tx1"/>
              </a:solidFill>
              <a:round/>
              <a:headEnd/>
              <a:tailEnd/>
            </a:ln>
          </p:spPr>
          <p:txBody>
            <a:bodyPr wrap="none" anchor="ctr"/>
            <a:lstStyle/>
            <a:p>
              <a:endParaRPr lang="en-US"/>
            </a:p>
          </p:txBody>
        </p:sp>
      </p:grpSp>
      <p:grpSp>
        <p:nvGrpSpPr>
          <p:cNvPr id="61" name="Group 46"/>
          <p:cNvGrpSpPr>
            <a:grpSpLocks/>
          </p:cNvGrpSpPr>
          <p:nvPr/>
        </p:nvGrpSpPr>
        <p:grpSpPr bwMode="auto">
          <a:xfrm>
            <a:off x="7584104" y="4005064"/>
            <a:ext cx="436344" cy="1619250"/>
            <a:chOff x="622" y="3031"/>
            <a:chExt cx="69" cy="476"/>
          </a:xfrm>
          <a:solidFill>
            <a:srgbClr val="008000"/>
          </a:solidFill>
        </p:grpSpPr>
        <p:sp>
          <p:nvSpPr>
            <p:cNvPr id="62" name="Oval 47"/>
            <p:cNvSpPr>
              <a:spLocks noChangeArrowheads="1"/>
            </p:cNvSpPr>
            <p:nvPr/>
          </p:nvSpPr>
          <p:spPr bwMode="auto">
            <a:xfrm>
              <a:off x="622" y="3439"/>
              <a:ext cx="68" cy="68"/>
            </a:xfrm>
            <a:prstGeom prst="ellipse">
              <a:avLst/>
            </a:prstGeom>
            <a:grpFill/>
            <a:ln w="22860">
              <a:solidFill>
                <a:schemeClr val="tx1"/>
              </a:solidFill>
              <a:round/>
              <a:headEnd/>
              <a:tailEnd/>
            </a:ln>
          </p:spPr>
          <p:txBody>
            <a:bodyPr wrap="none" anchor="ctr"/>
            <a:lstStyle/>
            <a:p>
              <a:pPr>
                <a:defRPr/>
              </a:pPr>
              <a:endParaRPr lang="en-US"/>
            </a:p>
          </p:txBody>
        </p:sp>
        <p:sp>
          <p:nvSpPr>
            <p:cNvPr id="64" name="Line 49"/>
            <p:cNvSpPr>
              <a:spLocks noChangeShapeType="1"/>
            </p:cNvSpPr>
            <p:nvPr/>
          </p:nvSpPr>
          <p:spPr bwMode="auto">
            <a:xfrm>
              <a:off x="622" y="3066"/>
              <a:ext cx="0" cy="408"/>
            </a:xfrm>
            <a:prstGeom prst="line">
              <a:avLst/>
            </a:prstGeom>
            <a:grpFill/>
            <a:ln w="22860">
              <a:solidFill>
                <a:schemeClr val="tx1"/>
              </a:solidFill>
              <a:round/>
              <a:headEnd/>
              <a:tailEnd/>
            </a:ln>
          </p:spPr>
          <p:txBody>
            <a:bodyPr/>
            <a:lstStyle/>
            <a:p>
              <a:pPr>
                <a:defRPr/>
              </a:pPr>
              <a:endParaRPr lang="en-US"/>
            </a:p>
          </p:txBody>
        </p:sp>
        <p:sp>
          <p:nvSpPr>
            <p:cNvPr id="65" name="Line 50"/>
            <p:cNvSpPr>
              <a:spLocks noChangeShapeType="1"/>
            </p:cNvSpPr>
            <p:nvPr/>
          </p:nvSpPr>
          <p:spPr bwMode="auto">
            <a:xfrm>
              <a:off x="690" y="3067"/>
              <a:ext cx="0" cy="408"/>
            </a:xfrm>
            <a:prstGeom prst="line">
              <a:avLst/>
            </a:prstGeom>
            <a:grpFill/>
            <a:ln w="22860">
              <a:solidFill>
                <a:schemeClr val="tx1"/>
              </a:solidFill>
              <a:round/>
              <a:headEnd/>
              <a:tailEnd/>
            </a:ln>
          </p:spPr>
          <p:txBody>
            <a:bodyPr/>
            <a:lstStyle/>
            <a:p>
              <a:pPr>
                <a:defRPr/>
              </a:pPr>
              <a:endParaRPr lang="en-US"/>
            </a:p>
          </p:txBody>
        </p:sp>
        <p:sp>
          <p:nvSpPr>
            <p:cNvPr id="66" name="Oval 51"/>
            <p:cNvSpPr>
              <a:spLocks noChangeArrowheads="1"/>
            </p:cNvSpPr>
            <p:nvPr/>
          </p:nvSpPr>
          <p:spPr bwMode="auto">
            <a:xfrm>
              <a:off x="623" y="3031"/>
              <a:ext cx="68" cy="68"/>
            </a:xfrm>
            <a:prstGeom prst="ellipse">
              <a:avLst/>
            </a:prstGeom>
            <a:solidFill>
              <a:srgbClr val="FFFFFF"/>
            </a:solidFill>
            <a:ln w="22860">
              <a:solidFill>
                <a:schemeClr val="tx1"/>
              </a:solidFill>
              <a:round/>
              <a:headEnd/>
              <a:tailEnd/>
            </a:ln>
          </p:spPr>
          <p:txBody>
            <a:bodyPr wrap="none" anchor="ctr"/>
            <a:lstStyle/>
            <a:p>
              <a:pPr>
                <a:defRPr/>
              </a:pPr>
              <a:endParaRPr lang="en-US"/>
            </a:p>
          </p:txBody>
        </p:sp>
      </p:grpSp>
      <p:sp>
        <p:nvSpPr>
          <p:cNvPr id="67" name="Oval 33"/>
          <p:cNvSpPr>
            <a:spLocks noChangeArrowheads="1"/>
          </p:cNvSpPr>
          <p:nvPr/>
        </p:nvSpPr>
        <p:spPr bwMode="auto">
          <a:xfrm rot="21257247">
            <a:off x="6094413" y="4597400"/>
            <a:ext cx="336550" cy="228600"/>
          </a:xfrm>
          <a:prstGeom prst="ellipse">
            <a:avLst/>
          </a:prstGeom>
          <a:solidFill>
            <a:schemeClr val="accent3">
              <a:lumMod val="75000"/>
            </a:schemeClr>
          </a:solidFill>
          <a:ln w="22860">
            <a:solidFill>
              <a:schemeClr val="tx1"/>
            </a:solidFill>
            <a:round/>
            <a:headEnd/>
            <a:tailEnd/>
          </a:ln>
        </p:spPr>
        <p:txBody>
          <a:bodyPr wrap="none" anchor="ctr"/>
          <a:lstStyle/>
          <a:p>
            <a:pPr>
              <a:defRPr/>
            </a:pPr>
            <a:endParaRPr lang="en-US"/>
          </a:p>
        </p:txBody>
      </p:sp>
      <p:sp>
        <p:nvSpPr>
          <p:cNvPr id="46122" name="Oval 33"/>
          <p:cNvSpPr>
            <a:spLocks noChangeArrowheads="1"/>
          </p:cNvSpPr>
          <p:nvPr/>
        </p:nvSpPr>
        <p:spPr bwMode="auto">
          <a:xfrm rot="-342753">
            <a:off x="5375275" y="4668838"/>
            <a:ext cx="336550" cy="228600"/>
          </a:xfrm>
          <a:prstGeom prst="ellipse">
            <a:avLst/>
          </a:prstGeom>
          <a:solidFill>
            <a:srgbClr val="CEFF30"/>
          </a:solidFill>
          <a:ln w="22860">
            <a:solidFill>
              <a:schemeClr val="tx1"/>
            </a:solidFill>
            <a:round/>
            <a:headEnd/>
            <a:tailEnd/>
          </a:ln>
        </p:spPr>
        <p:txBody>
          <a:bodyPr wrap="none" anchor="ctr"/>
          <a:lstStyle/>
          <a:p>
            <a:endParaRPr lang="en-US"/>
          </a:p>
        </p:txBody>
      </p:sp>
      <p:sp>
        <p:nvSpPr>
          <p:cNvPr id="46123" name="Oval 33"/>
          <p:cNvSpPr>
            <a:spLocks noChangeArrowheads="1"/>
          </p:cNvSpPr>
          <p:nvPr/>
        </p:nvSpPr>
        <p:spPr bwMode="auto">
          <a:xfrm rot="985484">
            <a:off x="5461000" y="5200650"/>
            <a:ext cx="334963" cy="228600"/>
          </a:xfrm>
          <a:prstGeom prst="ellipse">
            <a:avLst/>
          </a:prstGeom>
          <a:solidFill>
            <a:srgbClr val="A3C850"/>
          </a:solidFill>
          <a:ln w="22860">
            <a:solidFill>
              <a:schemeClr val="tx1"/>
            </a:solidFill>
            <a:round/>
            <a:headEnd/>
            <a:tailEnd/>
          </a:ln>
        </p:spPr>
        <p:txBody>
          <a:bodyPr wrap="none" anchor="ctr"/>
          <a:lstStyle/>
          <a:p>
            <a:endParaRPr lang="en-US"/>
          </a:p>
        </p:txBody>
      </p:sp>
      <p:sp>
        <p:nvSpPr>
          <p:cNvPr id="46124" name="Oval 33"/>
          <p:cNvSpPr>
            <a:spLocks noChangeArrowheads="1"/>
          </p:cNvSpPr>
          <p:nvPr/>
        </p:nvSpPr>
        <p:spPr bwMode="auto">
          <a:xfrm rot="1407291">
            <a:off x="5467350" y="5070475"/>
            <a:ext cx="336550" cy="228600"/>
          </a:xfrm>
          <a:prstGeom prst="ellipse">
            <a:avLst/>
          </a:prstGeom>
          <a:solidFill>
            <a:srgbClr val="00E500"/>
          </a:solidFill>
          <a:ln w="22860">
            <a:solidFill>
              <a:schemeClr val="tx1"/>
            </a:solidFill>
            <a:round/>
            <a:headEnd/>
            <a:tailEnd/>
          </a:ln>
        </p:spPr>
        <p:txBody>
          <a:bodyPr wrap="none" anchor="ctr"/>
          <a:lstStyle/>
          <a:p>
            <a:endParaRPr lang="en-US"/>
          </a:p>
        </p:txBody>
      </p:sp>
      <p:sp>
        <p:nvSpPr>
          <p:cNvPr id="46125" name="Text Box 21"/>
          <p:cNvSpPr txBox="1">
            <a:spLocks noChangeArrowheads="1"/>
          </p:cNvSpPr>
          <p:nvPr/>
        </p:nvSpPr>
        <p:spPr bwMode="auto">
          <a:xfrm>
            <a:off x="7524750" y="5805488"/>
            <a:ext cx="4318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GB" sz="1200" b="1">
                <a:solidFill>
                  <a:srgbClr val="008000"/>
                </a:solidFill>
                <a:cs typeface="Arial" charset="0"/>
              </a:rPr>
              <a:t>1</a:t>
            </a:r>
          </a:p>
        </p:txBody>
      </p:sp>
      <p:sp>
        <p:nvSpPr>
          <p:cNvPr id="46126" name="Text Box 21"/>
          <p:cNvSpPr txBox="1">
            <a:spLocks noChangeArrowheads="1"/>
          </p:cNvSpPr>
          <p:nvPr/>
        </p:nvSpPr>
        <p:spPr bwMode="auto">
          <a:xfrm>
            <a:off x="6011863" y="5661025"/>
            <a:ext cx="431800"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GB" sz="1200" b="1">
                <a:solidFill>
                  <a:srgbClr val="008000"/>
                </a:solidFill>
                <a:cs typeface="Arial" charset="0"/>
              </a:rPr>
              <a:t>2</a:t>
            </a:r>
          </a:p>
        </p:txBody>
      </p:sp>
      <p:sp>
        <p:nvSpPr>
          <p:cNvPr id="46127" name="Text Box 21"/>
          <p:cNvSpPr txBox="1">
            <a:spLocks noChangeArrowheads="1"/>
          </p:cNvSpPr>
          <p:nvPr/>
        </p:nvSpPr>
        <p:spPr bwMode="auto">
          <a:xfrm>
            <a:off x="8243888" y="5805488"/>
            <a:ext cx="4318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GB" sz="1200" b="1">
                <a:solidFill>
                  <a:srgbClr val="008000"/>
                </a:solidFill>
                <a:cs typeface="Arial" charset="0"/>
              </a:rPr>
              <a:t>2</a:t>
            </a:r>
          </a:p>
        </p:txBody>
      </p:sp>
      <p:sp>
        <p:nvSpPr>
          <p:cNvPr id="75" name="Oval 33"/>
          <p:cNvSpPr>
            <a:spLocks noChangeArrowheads="1"/>
          </p:cNvSpPr>
          <p:nvPr/>
        </p:nvSpPr>
        <p:spPr bwMode="auto">
          <a:xfrm rot="21257247">
            <a:off x="8326438" y="5173663"/>
            <a:ext cx="336550" cy="228600"/>
          </a:xfrm>
          <a:prstGeom prst="ellipse">
            <a:avLst/>
          </a:prstGeom>
          <a:solidFill>
            <a:schemeClr val="accent3">
              <a:lumMod val="20000"/>
              <a:lumOff val="80000"/>
            </a:schemeClr>
          </a:solidFill>
          <a:ln w="22860">
            <a:solidFill>
              <a:schemeClr val="tx1"/>
            </a:solidFill>
            <a:round/>
            <a:headEnd/>
            <a:tailEnd/>
          </a:ln>
        </p:spPr>
        <p:txBody>
          <a:bodyPr wrap="none" anchor="ctr"/>
          <a:lstStyle/>
          <a:p>
            <a:pPr>
              <a:defRPr/>
            </a:pPr>
            <a:endParaRPr lang="en-US"/>
          </a:p>
        </p:txBody>
      </p:sp>
      <p:sp>
        <p:nvSpPr>
          <p:cNvPr id="76" name="Oval 33"/>
          <p:cNvSpPr>
            <a:spLocks noChangeArrowheads="1"/>
          </p:cNvSpPr>
          <p:nvPr/>
        </p:nvSpPr>
        <p:spPr bwMode="auto">
          <a:xfrm rot="21257247">
            <a:off x="7607300" y="5318125"/>
            <a:ext cx="336550" cy="228600"/>
          </a:xfrm>
          <a:prstGeom prst="ellipse">
            <a:avLst/>
          </a:prstGeom>
          <a:solidFill>
            <a:schemeClr val="accent3">
              <a:lumMod val="20000"/>
              <a:lumOff val="80000"/>
            </a:schemeClr>
          </a:solidFill>
          <a:ln w="22860">
            <a:solidFill>
              <a:schemeClr val="tx1"/>
            </a:solidFill>
            <a:round/>
            <a:headEnd/>
            <a:tailEnd/>
          </a:ln>
        </p:spPr>
        <p:txBody>
          <a:bodyPr wrap="none" anchor="ctr"/>
          <a:lstStyle/>
          <a:p>
            <a:pPr>
              <a:defRPr/>
            </a:pPr>
            <a:endParaRPr lang="en-US"/>
          </a:p>
        </p:txBody>
      </p:sp>
      <p:sp>
        <p:nvSpPr>
          <p:cNvPr id="68" name="Slide Number Placeholder 5">
            <a:extLst>
              <a:ext uri="{FF2B5EF4-FFF2-40B4-BE49-F238E27FC236}">
                <a16:creationId xmlns:a16="http://schemas.microsoft.com/office/drawing/2014/main" id="{A74E66A6-FAF9-6F40-9AD9-6478B578833E}"/>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46</a:t>
            </a:fld>
            <a:endParaRPr lang="en-US" altLang="en-PT" sz="1400"/>
          </a:p>
        </p:txBody>
      </p:sp>
    </p:spTree>
    <p:extLst>
      <p:ext uri="{BB962C8B-B14F-4D97-AF65-F5344CB8AC3E}">
        <p14:creationId xmlns:p14="http://schemas.microsoft.com/office/powerpoint/2010/main" val="39843100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2"/>
          <p:cNvSpPr txBox="1">
            <a:spLocks noChangeArrowheads="1"/>
          </p:cNvSpPr>
          <p:nvPr/>
        </p:nvSpPr>
        <p:spPr bwMode="auto">
          <a:xfrm>
            <a:off x="0" y="155575"/>
            <a:ext cx="9144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1600" b="1" dirty="0" err="1">
                <a:solidFill>
                  <a:srgbClr val="4F6228"/>
                </a:solidFill>
                <a:cs typeface="Arial" charset="0"/>
              </a:rPr>
              <a:t>Citocininas</a:t>
            </a:r>
            <a:r>
              <a:rPr lang="en-GB" sz="1600" b="1" dirty="0">
                <a:solidFill>
                  <a:srgbClr val="4F6228"/>
                </a:solidFill>
                <a:cs typeface="Arial" charset="0"/>
              </a:rPr>
              <a:t> – </a:t>
            </a:r>
            <a:r>
              <a:rPr lang="en-GB" sz="1600" b="1" dirty="0" err="1">
                <a:solidFill>
                  <a:srgbClr val="4F6228"/>
                </a:solidFill>
                <a:cs typeface="Arial" charset="0"/>
              </a:rPr>
              <a:t>Efeito</a:t>
            </a:r>
            <a:r>
              <a:rPr lang="en-GB" sz="1600" b="1" dirty="0">
                <a:solidFill>
                  <a:srgbClr val="4F6228"/>
                </a:solidFill>
                <a:cs typeface="Arial" charset="0"/>
              </a:rPr>
              <a:t> anti-</a:t>
            </a:r>
            <a:r>
              <a:rPr lang="en-GB" sz="1600" b="1" dirty="0" err="1">
                <a:solidFill>
                  <a:srgbClr val="4F6228"/>
                </a:solidFill>
                <a:cs typeface="Arial" charset="0"/>
              </a:rPr>
              <a:t>senescente</a:t>
            </a:r>
            <a:r>
              <a:rPr lang="en-GB" sz="1600" b="1" dirty="0">
                <a:solidFill>
                  <a:srgbClr val="4F6228"/>
                </a:solidFill>
                <a:cs typeface="Arial" charset="0"/>
              </a:rPr>
              <a:t> </a:t>
            </a:r>
            <a:r>
              <a:rPr lang="pt-PT" sz="1600" b="1" dirty="0">
                <a:solidFill>
                  <a:srgbClr val="4F6228"/>
                </a:solidFill>
                <a:cs typeface="Arial" charset="0"/>
              </a:rPr>
              <a:t>– aula prática seguinte</a:t>
            </a:r>
          </a:p>
        </p:txBody>
      </p:sp>
      <p:sp>
        <p:nvSpPr>
          <p:cNvPr id="48130" name="Text Box 4"/>
          <p:cNvSpPr txBox="1">
            <a:spLocks noChangeArrowheads="1"/>
          </p:cNvSpPr>
          <p:nvPr/>
        </p:nvSpPr>
        <p:spPr bwMode="auto">
          <a:xfrm>
            <a:off x="1476375" y="1484313"/>
            <a:ext cx="6840538" cy="630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PT" sz="1400" b="1">
                <a:solidFill>
                  <a:srgbClr val="4F6228"/>
                </a:solidFill>
                <a:cs typeface="Arial" charset="0"/>
              </a:rPr>
              <a:t>Redução da taxa de degradação da clorofila </a:t>
            </a:r>
          </a:p>
          <a:p>
            <a:pPr eaLnBrk="1" hangingPunct="1">
              <a:spcBef>
                <a:spcPct val="50000"/>
              </a:spcBef>
            </a:pPr>
            <a:r>
              <a:rPr lang="pt-PT" sz="1400" b="1">
                <a:solidFill>
                  <a:srgbClr val="4F6228"/>
                </a:solidFill>
                <a:cs typeface="Arial" charset="0"/>
              </a:rPr>
              <a:t>em folhas destacadas</a:t>
            </a:r>
          </a:p>
        </p:txBody>
      </p:sp>
      <p:sp>
        <p:nvSpPr>
          <p:cNvPr id="48131" name="Text Box 5"/>
          <p:cNvSpPr txBox="1">
            <a:spLocks noChangeArrowheads="1"/>
          </p:cNvSpPr>
          <p:nvPr/>
        </p:nvSpPr>
        <p:spPr bwMode="auto">
          <a:xfrm>
            <a:off x="1979613" y="3284538"/>
            <a:ext cx="6121400"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30000"/>
              </a:lnSpc>
            </a:pPr>
            <a:r>
              <a:rPr lang="pt-PT" sz="1400" b="1">
                <a:solidFill>
                  <a:srgbClr val="4F6228"/>
                </a:solidFill>
                <a:cs typeface="Arial" charset="0"/>
              </a:rPr>
              <a:t>Doseamento espectrofotométrico dos pigmentos </a:t>
            </a:r>
          </a:p>
          <a:p>
            <a:pPr eaLnBrk="1" hangingPunct="1">
              <a:lnSpc>
                <a:spcPct val="130000"/>
              </a:lnSpc>
            </a:pPr>
            <a:r>
              <a:rPr lang="pt-PT" sz="1400" b="1">
                <a:solidFill>
                  <a:srgbClr val="4F6228"/>
                </a:solidFill>
                <a:cs typeface="Arial" charset="0"/>
              </a:rPr>
              <a:t>(clorofilas e carotenoides)</a:t>
            </a:r>
          </a:p>
          <a:p>
            <a:pPr eaLnBrk="1" hangingPunct="1">
              <a:lnSpc>
                <a:spcPct val="130000"/>
              </a:lnSpc>
            </a:pPr>
            <a:r>
              <a:rPr lang="pt-PT" sz="1400" b="1">
                <a:solidFill>
                  <a:srgbClr val="4F6228"/>
                </a:solidFill>
                <a:cs typeface="Arial" charset="0"/>
              </a:rPr>
              <a:t>após extração em metanol</a:t>
            </a:r>
          </a:p>
        </p:txBody>
      </p:sp>
      <p:sp>
        <p:nvSpPr>
          <p:cNvPr id="2053" name="AutoShape 6"/>
          <p:cNvSpPr>
            <a:spLocks noChangeArrowheads="1"/>
          </p:cNvSpPr>
          <p:nvPr/>
        </p:nvSpPr>
        <p:spPr bwMode="auto">
          <a:xfrm>
            <a:off x="611560" y="2132856"/>
            <a:ext cx="792163" cy="1873250"/>
          </a:xfrm>
          <a:prstGeom prst="curvedRightArrow">
            <a:avLst>
              <a:gd name="adj1" fmla="val 31554"/>
              <a:gd name="adj2" fmla="val 74448"/>
              <a:gd name="adj3" fmla="val 33333"/>
            </a:avLst>
          </a:prstGeom>
          <a:solidFill>
            <a:schemeClr val="accent3"/>
          </a:solidFill>
          <a:ln w="9525">
            <a:solidFill>
              <a:srgbClr val="002B2E"/>
            </a:solidFill>
            <a:miter lim="800000"/>
            <a:headEnd/>
            <a:tailEnd/>
          </a:ln>
        </p:spPr>
        <p:txBody>
          <a:bodyPr wrap="none" anchor="ctr"/>
          <a:lstStyle/>
          <a:p>
            <a:pPr>
              <a:defRPr/>
            </a:pPr>
            <a:endParaRPr lang="en-US">
              <a:solidFill>
                <a:srgbClr val="008000"/>
              </a:solidFill>
            </a:endParaRPr>
          </a:p>
        </p:txBody>
      </p:sp>
      <p:sp>
        <p:nvSpPr>
          <p:cNvPr id="48133" name="Text Box 10"/>
          <p:cNvSpPr txBox="1">
            <a:spLocks noChangeArrowheads="1"/>
          </p:cNvSpPr>
          <p:nvPr/>
        </p:nvSpPr>
        <p:spPr bwMode="auto">
          <a:xfrm>
            <a:off x="1763713" y="4797425"/>
            <a:ext cx="5976937"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1500" b="1">
                <a:solidFill>
                  <a:srgbClr val="4F6228"/>
                </a:solidFill>
                <a:cs typeface="Arial" charset="0"/>
              </a:rPr>
              <a:t>Lei Lambert-Beer</a:t>
            </a:r>
          </a:p>
          <a:p>
            <a:pPr eaLnBrk="1" hangingPunct="1">
              <a:spcBef>
                <a:spcPct val="50000"/>
              </a:spcBef>
            </a:pPr>
            <a:r>
              <a:rPr lang="en-GB" sz="1500" b="1">
                <a:solidFill>
                  <a:srgbClr val="4F6228"/>
                </a:solidFill>
                <a:cs typeface="Arial" charset="0"/>
              </a:rPr>
              <a:t> A = </a:t>
            </a:r>
            <a:r>
              <a:rPr lang="en-GB" sz="1800" b="1">
                <a:solidFill>
                  <a:srgbClr val="4F6228"/>
                </a:solidFill>
                <a:latin typeface="Symbol" charset="0"/>
                <a:cs typeface="Arial" charset="0"/>
              </a:rPr>
              <a:t>e</a:t>
            </a:r>
            <a:r>
              <a:rPr lang="en-GB" sz="1500" b="1">
                <a:solidFill>
                  <a:srgbClr val="4F6228"/>
                </a:solidFill>
                <a:cs typeface="Arial" charset="0"/>
              </a:rPr>
              <a:t> . c . l</a:t>
            </a:r>
            <a:endParaRPr lang="pt-PT" sz="1500" b="1">
              <a:solidFill>
                <a:srgbClr val="4F6228"/>
              </a:solidFill>
              <a:cs typeface="Arial" charset="0"/>
            </a:endParaRPr>
          </a:p>
        </p:txBody>
      </p:sp>
      <p:sp>
        <p:nvSpPr>
          <p:cNvPr id="9227" name="Rectangle 11"/>
          <p:cNvSpPr>
            <a:spLocks noChangeArrowheads="1"/>
          </p:cNvSpPr>
          <p:nvPr/>
        </p:nvSpPr>
        <p:spPr bwMode="auto">
          <a:xfrm>
            <a:off x="0" y="765175"/>
            <a:ext cx="9144000" cy="71438"/>
          </a:xfrm>
          <a:prstGeom prst="rect">
            <a:avLst/>
          </a:prstGeom>
          <a:solidFill>
            <a:srgbClr val="008000"/>
          </a:solidFill>
          <a:ln w="9525">
            <a:solidFill>
              <a:srgbClr val="008000"/>
            </a:solidFill>
            <a:miter lim="800000"/>
            <a:headEnd/>
            <a:tailEnd/>
          </a:ln>
          <a:effectLst/>
        </p:spPr>
        <p:txBody>
          <a:bodyPr wrap="none" anchor="ctr"/>
          <a:lstStyle/>
          <a:p>
            <a:pPr>
              <a:defRPr/>
            </a:pPr>
            <a:endParaRPr lang="en-US">
              <a:ea typeface="+mn-ea"/>
            </a:endParaRPr>
          </a:p>
        </p:txBody>
      </p:sp>
      <p:sp>
        <p:nvSpPr>
          <p:cNvPr id="8" name="Slide Number Placeholder 5">
            <a:extLst>
              <a:ext uri="{FF2B5EF4-FFF2-40B4-BE49-F238E27FC236}">
                <a16:creationId xmlns:a16="http://schemas.microsoft.com/office/drawing/2014/main" id="{43864DB8-DA57-7044-A5C4-B187DEC484BD}"/>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47</a:t>
            </a:fld>
            <a:endParaRPr lang="en-US" altLang="en-PT" sz="1400"/>
          </a:p>
        </p:txBody>
      </p:sp>
    </p:spTree>
    <p:extLst>
      <p:ext uri="{BB962C8B-B14F-4D97-AF65-F5344CB8AC3E}">
        <p14:creationId xmlns:p14="http://schemas.microsoft.com/office/powerpoint/2010/main" val="3661429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2"/>
          <p:cNvSpPr txBox="1">
            <a:spLocks noChangeArrowheads="1"/>
          </p:cNvSpPr>
          <p:nvPr/>
        </p:nvSpPr>
        <p:spPr bwMode="auto">
          <a:xfrm>
            <a:off x="1611313" y="155575"/>
            <a:ext cx="604837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1600" b="1" dirty="0" err="1">
                <a:solidFill>
                  <a:srgbClr val="4F6228"/>
                </a:solidFill>
                <a:cs typeface="Arial" charset="0"/>
              </a:rPr>
              <a:t>Doseamento</a:t>
            </a:r>
            <a:r>
              <a:rPr lang="en-GB" sz="1600" b="1" dirty="0">
                <a:solidFill>
                  <a:srgbClr val="4F6228"/>
                </a:solidFill>
                <a:cs typeface="Arial" charset="0"/>
              </a:rPr>
              <a:t> dos </a:t>
            </a:r>
            <a:r>
              <a:rPr lang="en-GB" sz="1600" b="1" dirty="0" err="1">
                <a:solidFill>
                  <a:srgbClr val="4F6228"/>
                </a:solidFill>
                <a:cs typeface="Arial" charset="0"/>
              </a:rPr>
              <a:t>pigmentos</a:t>
            </a:r>
            <a:r>
              <a:rPr lang="en-GB" sz="1600" b="1" dirty="0">
                <a:solidFill>
                  <a:srgbClr val="4F6228"/>
                </a:solidFill>
                <a:cs typeface="Arial" charset="0"/>
              </a:rPr>
              <a:t> </a:t>
            </a:r>
            <a:r>
              <a:rPr lang="pt-PT" sz="1600" b="1" dirty="0">
                <a:solidFill>
                  <a:srgbClr val="4F6228"/>
                </a:solidFill>
                <a:cs typeface="Arial" charset="0"/>
              </a:rPr>
              <a:t>– aula prática seguinte</a:t>
            </a:r>
          </a:p>
        </p:txBody>
      </p:sp>
      <p:sp>
        <p:nvSpPr>
          <p:cNvPr id="11267" name="Rectangle 3"/>
          <p:cNvSpPr>
            <a:spLocks noChangeArrowheads="1"/>
          </p:cNvSpPr>
          <p:nvPr/>
        </p:nvSpPr>
        <p:spPr bwMode="auto">
          <a:xfrm>
            <a:off x="0" y="765175"/>
            <a:ext cx="9144000" cy="71438"/>
          </a:xfrm>
          <a:prstGeom prst="rect">
            <a:avLst/>
          </a:prstGeom>
          <a:solidFill>
            <a:srgbClr val="008000"/>
          </a:solidFill>
          <a:ln w="9525">
            <a:noFill/>
            <a:miter lim="800000"/>
            <a:headEnd/>
            <a:tailEnd/>
          </a:ln>
          <a:effectLst/>
        </p:spPr>
        <p:txBody>
          <a:bodyPr wrap="none" anchor="ctr"/>
          <a:lstStyle/>
          <a:p>
            <a:pPr>
              <a:defRPr/>
            </a:pPr>
            <a:endParaRPr lang="en-US">
              <a:ea typeface="+mn-ea"/>
            </a:endParaRPr>
          </a:p>
        </p:txBody>
      </p:sp>
      <p:sp>
        <p:nvSpPr>
          <p:cNvPr id="49155" name="Text Box 9"/>
          <p:cNvSpPr txBox="1">
            <a:spLocks noChangeArrowheads="1"/>
          </p:cNvSpPr>
          <p:nvPr/>
        </p:nvSpPr>
        <p:spPr bwMode="auto">
          <a:xfrm>
            <a:off x="755650" y="1773238"/>
            <a:ext cx="7634288"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1400">
                <a:solidFill>
                  <a:srgbClr val="4F6228"/>
                </a:solidFill>
                <a:cs typeface="Arial" charset="0"/>
              </a:rPr>
              <a:t>C</a:t>
            </a:r>
            <a:r>
              <a:rPr lang="en-GB" sz="1400" i="1" baseline="-25000">
                <a:solidFill>
                  <a:srgbClr val="4F6228"/>
                </a:solidFill>
                <a:cs typeface="Arial" charset="0"/>
              </a:rPr>
              <a:t>a</a:t>
            </a:r>
            <a:r>
              <a:rPr lang="en-GB" sz="1400">
                <a:solidFill>
                  <a:srgbClr val="4F6228"/>
                </a:solidFill>
                <a:cs typeface="Arial" charset="0"/>
              </a:rPr>
              <a:t> = 16.72 </a:t>
            </a:r>
            <a:r>
              <a:rPr lang="en-US" sz="1400">
                <a:solidFill>
                  <a:srgbClr val="4F6228"/>
                </a:solidFill>
                <a:cs typeface="Arial" charset="0"/>
              </a:rPr>
              <a:t>× A</a:t>
            </a:r>
            <a:r>
              <a:rPr lang="en-US" sz="1400" baseline="-25000">
                <a:solidFill>
                  <a:srgbClr val="4F6228"/>
                </a:solidFill>
                <a:cs typeface="Arial" charset="0"/>
              </a:rPr>
              <a:t>665</a:t>
            </a:r>
            <a:r>
              <a:rPr lang="en-US" sz="1400">
                <a:solidFill>
                  <a:srgbClr val="4F6228"/>
                </a:solidFill>
                <a:cs typeface="Arial" charset="0"/>
              </a:rPr>
              <a:t> – 9.16 × A</a:t>
            </a:r>
            <a:r>
              <a:rPr lang="en-US" sz="1400" baseline="-25000">
                <a:solidFill>
                  <a:srgbClr val="4F6228"/>
                </a:solidFill>
                <a:cs typeface="Arial" charset="0"/>
              </a:rPr>
              <a:t>652</a:t>
            </a:r>
            <a:r>
              <a:rPr lang="en-US" sz="1400">
                <a:solidFill>
                  <a:srgbClr val="4F6228"/>
                </a:solidFill>
                <a:cs typeface="Arial" charset="0"/>
              </a:rPr>
              <a:t>   (</a:t>
            </a:r>
            <a:r>
              <a:rPr lang="en-US" sz="1400">
                <a:solidFill>
                  <a:srgbClr val="4F6228"/>
                </a:solidFill>
                <a:latin typeface="Symbol" charset="0"/>
                <a:cs typeface="Arial" charset="0"/>
              </a:rPr>
              <a:t>m</a:t>
            </a:r>
            <a:r>
              <a:rPr lang="en-US" sz="1400">
                <a:solidFill>
                  <a:srgbClr val="4F6228"/>
                </a:solidFill>
                <a:cs typeface="Arial" charset="0"/>
              </a:rPr>
              <a:t>g mL</a:t>
            </a:r>
            <a:r>
              <a:rPr lang="en-US" sz="1400" baseline="30000">
                <a:solidFill>
                  <a:srgbClr val="4F6228"/>
                </a:solidFill>
                <a:cs typeface="Arial" charset="0"/>
              </a:rPr>
              <a:t>-1</a:t>
            </a:r>
            <a:r>
              <a:rPr lang="en-US" sz="1400">
                <a:solidFill>
                  <a:srgbClr val="4F6228"/>
                </a:solidFill>
                <a:cs typeface="Arial" charset="0"/>
              </a:rPr>
              <a:t>)</a:t>
            </a:r>
          </a:p>
          <a:p>
            <a:pPr eaLnBrk="1" hangingPunct="1">
              <a:spcBef>
                <a:spcPct val="50000"/>
              </a:spcBef>
            </a:pPr>
            <a:r>
              <a:rPr lang="en-GB" sz="1400">
                <a:solidFill>
                  <a:srgbClr val="4F6228"/>
                </a:solidFill>
                <a:cs typeface="Arial" charset="0"/>
              </a:rPr>
              <a:t>C</a:t>
            </a:r>
            <a:r>
              <a:rPr lang="en-GB" sz="1400" i="1" baseline="-25000">
                <a:solidFill>
                  <a:srgbClr val="4F6228"/>
                </a:solidFill>
                <a:cs typeface="Arial" charset="0"/>
              </a:rPr>
              <a:t>b</a:t>
            </a:r>
            <a:r>
              <a:rPr lang="en-GB" sz="1400">
                <a:solidFill>
                  <a:srgbClr val="4F6228"/>
                </a:solidFill>
                <a:cs typeface="Arial" charset="0"/>
              </a:rPr>
              <a:t> = 34.09 </a:t>
            </a:r>
            <a:r>
              <a:rPr lang="en-US" sz="1400">
                <a:solidFill>
                  <a:srgbClr val="4F6228"/>
                </a:solidFill>
                <a:cs typeface="Arial" charset="0"/>
              </a:rPr>
              <a:t>× A</a:t>
            </a:r>
            <a:r>
              <a:rPr lang="en-US" sz="1400" baseline="-25000">
                <a:solidFill>
                  <a:srgbClr val="4F6228"/>
                </a:solidFill>
                <a:cs typeface="Arial" charset="0"/>
              </a:rPr>
              <a:t>652</a:t>
            </a:r>
            <a:r>
              <a:rPr lang="en-US" sz="1400">
                <a:solidFill>
                  <a:srgbClr val="4F6228"/>
                </a:solidFill>
                <a:cs typeface="Arial" charset="0"/>
              </a:rPr>
              <a:t> – 15.28 × A</a:t>
            </a:r>
            <a:r>
              <a:rPr lang="en-US" sz="1400" baseline="-25000">
                <a:solidFill>
                  <a:srgbClr val="4F6228"/>
                </a:solidFill>
                <a:cs typeface="Arial" charset="0"/>
              </a:rPr>
              <a:t>665</a:t>
            </a:r>
            <a:r>
              <a:rPr lang="en-US" sz="1400">
                <a:solidFill>
                  <a:srgbClr val="4F6228"/>
                </a:solidFill>
                <a:cs typeface="Arial" charset="0"/>
              </a:rPr>
              <a:t>   (</a:t>
            </a:r>
            <a:r>
              <a:rPr lang="en-US" sz="1400">
                <a:solidFill>
                  <a:srgbClr val="4F6228"/>
                </a:solidFill>
                <a:latin typeface="Symbol" charset="0"/>
                <a:cs typeface="Arial" charset="0"/>
              </a:rPr>
              <a:t>m</a:t>
            </a:r>
            <a:r>
              <a:rPr lang="en-US" sz="1400">
                <a:solidFill>
                  <a:srgbClr val="4F6228"/>
                </a:solidFill>
                <a:cs typeface="Arial" charset="0"/>
              </a:rPr>
              <a:t>g mL</a:t>
            </a:r>
            <a:r>
              <a:rPr lang="en-US" sz="1400" baseline="30000">
                <a:solidFill>
                  <a:srgbClr val="4F6228"/>
                </a:solidFill>
                <a:cs typeface="Arial" charset="0"/>
              </a:rPr>
              <a:t>-1</a:t>
            </a:r>
            <a:r>
              <a:rPr lang="en-US" sz="1400">
                <a:solidFill>
                  <a:srgbClr val="4F6228"/>
                </a:solidFill>
                <a:cs typeface="Arial" charset="0"/>
              </a:rPr>
              <a:t>)</a:t>
            </a:r>
          </a:p>
          <a:p>
            <a:pPr eaLnBrk="1" hangingPunct="1">
              <a:spcBef>
                <a:spcPct val="50000"/>
              </a:spcBef>
            </a:pPr>
            <a:r>
              <a:rPr lang="en-GB" sz="1400">
                <a:solidFill>
                  <a:srgbClr val="4F6228"/>
                </a:solidFill>
                <a:cs typeface="Arial" charset="0"/>
              </a:rPr>
              <a:t>C</a:t>
            </a:r>
            <a:r>
              <a:rPr lang="en-GB" sz="1400" i="1" baseline="-25000">
                <a:solidFill>
                  <a:srgbClr val="4F6228"/>
                </a:solidFill>
                <a:cs typeface="Arial" charset="0"/>
              </a:rPr>
              <a:t>total</a:t>
            </a:r>
            <a:r>
              <a:rPr lang="en-GB" sz="1400">
                <a:solidFill>
                  <a:srgbClr val="4F6228"/>
                </a:solidFill>
                <a:cs typeface="Arial" charset="0"/>
              </a:rPr>
              <a:t> = 1.44 </a:t>
            </a:r>
            <a:r>
              <a:rPr lang="en-US" sz="1400">
                <a:solidFill>
                  <a:srgbClr val="4F6228"/>
                </a:solidFill>
                <a:cs typeface="Arial" charset="0"/>
              </a:rPr>
              <a:t>× A</a:t>
            </a:r>
            <a:r>
              <a:rPr lang="en-US" sz="1400" baseline="-25000">
                <a:solidFill>
                  <a:srgbClr val="4F6228"/>
                </a:solidFill>
                <a:cs typeface="Arial" charset="0"/>
              </a:rPr>
              <a:t>665</a:t>
            </a:r>
            <a:r>
              <a:rPr lang="en-US" sz="1400">
                <a:solidFill>
                  <a:srgbClr val="4F6228"/>
                </a:solidFill>
                <a:cs typeface="Arial" charset="0"/>
              </a:rPr>
              <a:t> + 24.93 × A</a:t>
            </a:r>
            <a:r>
              <a:rPr lang="en-US" sz="1400" baseline="-25000">
                <a:solidFill>
                  <a:srgbClr val="4F6228"/>
                </a:solidFill>
                <a:cs typeface="Arial" charset="0"/>
              </a:rPr>
              <a:t>652</a:t>
            </a:r>
            <a:r>
              <a:rPr lang="en-US" sz="1400">
                <a:solidFill>
                  <a:srgbClr val="4F6228"/>
                </a:solidFill>
                <a:cs typeface="Arial" charset="0"/>
              </a:rPr>
              <a:t>   (</a:t>
            </a:r>
            <a:r>
              <a:rPr lang="en-US" sz="1400">
                <a:solidFill>
                  <a:srgbClr val="4F6228"/>
                </a:solidFill>
                <a:latin typeface="Symbol" charset="0"/>
                <a:cs typeface="Arial" charset="0"/>
              </a:rPr>
              <a:t>m</a:t>
            </a:r>
            <a:r>
              <a:rPr lang="en-US" sz="1400">
                <a:solidFill>
                  <a:srgbClr val="4F6228"/>
                </a:solidFill>
                <a:cs typeface="Arial" charset="0"/>
              </a:rPr>
              <a:t>g mL</a:t>
            </a:r>
            <a:r>
              <a:rPr lang="en-US" sz="1400" baseline="30000">
                <a:solidFill>
                  <a:srgbClr val="4F6228"/>
                </a:solidFill>
                <a:cs typeface="Arial" charset="0"/>
              </a:rPr>
              <a:t>-1</a:t>
            </a:r>
            <a:r>
              <a:rPr lang="en-US" sz="1400">
                <a:solidFill>
                  <a:srgbClr val="4F6228"/>
                </a:solidFill>
                <a:cs typeface="Arial" charset="0"/>
              </a:rPr>
              <a:t>)</a:t>
            </a:r>
          </a:p>
          <a:p>
            <a:pPr eaLnBrk="1" hangingPunct="1">
              <a:spcBef>
                <a:spcPct val="50000"/>
              </a:spcBef>
            </a:pPr>
            <a:r>
              <a:rPr lang="en-US" sz="1400">
                <a:solidFill>
                  <a:srgbClr val="4F6228"/>
                </a:solidFill>
                <a:cs typeface="Arial" charset="0"/>
              </a:rPr>
              <a:t>Carotenoides</a:t>
            </a:r>
            <a:r>
              <a:rPr lang="en-GB" sz="1400">
                <a:solidFill>
                  <a:srgbClr val="4F6228"/>
                </a:solidFill>
                <a:cs typeface="Arial" charset="0"/>
              </a:rPr>
              <a:t>= (1000 </a:t>
            </a:r>
            <a:r>
              <a:rPr lang="en-US" sz="1400">
                <a:solidFill>
                  <a:srgbClr val="4F6228"/>
                </a:solidFill>
                <a:cs typeface="Arial" charset="0"/>
              </a:rPr>
              <a:t>× A</a:t>
            </a:r>
            <a:r>
              <a:rPr lang="en-US" sz="1400" baseline="-25000">
                <a:solidFill>
                  <a:srgbClr val="4F6228"/>
                </a:solidFill>
                <a:cs typeface="Arial" charset="0"/>
              </a:rPr>
              <a:t>470</a:t>
            </a:r>
            <a:r>
              <a:rPr lang="en-US" sz="1400">
                <a:solidFill>
                  <a:srgbClr val="4F6228"/>
                </a:solidFill>
                <a:cs typeface="Arial" charset="0"/>
              </a:rPr>
              <a:t> – 1,63 </a:t>
            </a:r>
            <a:r>
              <a:rPr lang="en-GB" sz="1400">
                <a:solidFill>
                  <a:srgbClr val="4F6228"/>
                </a:solidFill>
                <a:cs typeface="Arial" charset="0"/>
              </a:rPr>
              <a:t>C</a:t>
            </a:r>
            <a:r>
              <a:rPr lang="en-GB" sz="1400" i="1" baseline="-25000">
                <a:solidFill>
                  <a:srgbClr val="4F6228"/>
                </a:solidFill>
                <a:cs typeface="Arial" charset="0"/>
              </a:rPr>
              <a:t>a</a:t>
            </a:r>
            <a:r>
              <a:rPr lang="en-GB" sz="1400">
                <a:solidFill>
                  <a:srgbClr val="4F6228"/>
                </a:solidFill>
                <a:cs typeface="Arial" charset="0"/>
              </a:rPr>
              <a:t> </a:t>
            </a:r>
            <a:r>
              <a:rPr lang="en-US" sz="1400">
                <a:solidFill>
                  <a:srgbClr val="4F6228"/>
                </a:solidFill>
                <a:cs typeface="Arial" charset="0"/>
              </a:rPr>
              <a:t> –104,96 </a:t>
            </a:r>
            <a:r>
              <a:rPr lang="en-GB" sz="1400">
                <a:solidFill>
                  <a:srgbClr val="4F6228"/>
                </a:solidFill>
                <a:cs typeface="Arial" charset="0"/>
              </a:rPr>
              <a:t>C</a:t>
            </a:r>
            <a:r>
              <a:rPr lang="en-GB" sz="1400" i="1" baseline="-25000">
                <a:solidFill>
                  <a:srgbClr val="4F6228"/>
                </a:solidFill>
                <a:cs typeface="Arial" charset="0"/>
              </a:rPr>
              <a:t>b</a:t>
            </a:r>
            <a:r>
              <a:rPr lang="en-GB" sz="1400">
                <a:solidFill>
                  <a:srgbClr val="4F6228"/>
                </a:solidFill>
                <a:cs typeface="Arial" charset="0"/>
              </a:rPr>
              <a:t> )/211  </a:t>
            </a:r>
            <a:r>
              <a:rPr lang="en-US" sz="1400">
                <a:solidFill>
                  <a:srgbClr val="4F6228"/>
                </a:solidFill>
                <a:cs typeface="Arial" charset="0"/>
              </a:rPr>
              <a:t>(</a:t>
            </a:r>
            <a:r>
              <a:rPr lang="en-US" sz="1400">
                <a:solidFill>
                  <a:srgbClr val="4F6228"/>
                </a:solidFill>
                <a:latin typeface="Symbol" charset="0"/>
                <a:cs typeface="Arial" charset="0"/>
              </a:rPr>
              <a:t>m</a:t>
            </a:r>
            <a:r>
              <a:rPr lang="en-US" sz="1400">
                <a:solidFill>
                  <a:srgbClr val="4F6228"/>
                </a:solidFill>
                <a:cs typeface="Arial" charset="0"/>
              </a:rPr>
              <a:t>g mL</a:t>
            </a:r>
            <a:r>
              <a:rPr lang="en-US" sz="1400" baseline="30000">
                <a:solidFill>
                  <a:srgbClr val="4F6228"/>
                </a:solidFill>
                <a:cs typeface="Arial" charset="0"/>
              </a:rPr>
              <a:t>-1</a:t>
            </a:r>
            <a:r>
              <a:rPr lang="en-US" sz="1400">
                <a:solidFill>
                  <a:srgbClr val="4F6228"/>
                </a:solidFill>
                <a:cs typeface="Arial" charset="0"/>
              </a:rPr>
              <a:t>)</a:t>
            </a:r>
          </a:p>
          <a:p>
            <a:pPr eaLnBrk="1" hangingPunct="1">
              <a:spcBef>
                <a:spcPct val="50000"/>
              </a:spcBef>
            </a:pPr>
            <a:endParaRPr lang="pt-PT" sz="1400">
              <a:solidFill>
                <a:srgbClr val="4F6228"/>
              </a:solidFill>
              <a:cs typeface="Arial" charset="0"/>
            </a:endParaRPr>
          </a:p>
          <a:p>
            <a:pPr algn="r" eaLnBrk="1" hangingPunct="1">
              <a:spcBef>
                <a:spcPct val="50000"/>
              </a:spcBef>
            </a:pPr>
            <a:r>
              <a:rPr lang="pt-PT" sz="1200">
                <a:solidFill>
                  <a:srgbClr val="4F6228"/>
                </a:solidFill>
                <a:cs typeface="Arial" charset="0"/>
              </a:rPr>
              <a:t>(Lichtenthaler, 1987, </a:t>
            </a:r>
            <a:r>
              <a:rPr lang="pt-PT" sz="1200" i="1">
                <a:solidFill>
                  <a:srgbClr val="4F6228"/>
                </a:solidFill>
                <a:cs typeface="Arial" charset="0"/>
              </a:rPr>
              <a:t>Methods in Enzymology,</a:t>
            </a:r>
            <a:r>
              <a:rPr lang="pt-PT" sz="1200">
                <a:solidFill>
                  <a:srgbClr val="4F6228"/>
                </a:solidFill>
                <a:cs typeface="Arial" charset="0"/>
              </a:rPr>
              <a:t> 148: 351-372)</a:t>
            </a:r>
            <a:endParaRPr lang="en-US" sz="1200">
              <a:solidFill>
                <a:srgbClr val="4F6228"/>
              </a:solidFill>
              <a:cs typeface="Arial" charset="0"/>
            </a:endParaRPr>
          </a:p>
        </p:txBody>
      </p:sp>
      <p:sp>
        <p:nvSpPr>
          <p:cNvPr id="49156" name="Text Box 11"/>
          <p:cNvSpPr txBox="1">
            <a:spLocks noChangeArrowheads="1"/>
          </p:cNvSpPr>
          <p:nvPr/>
        </p:nvSpPr>
        <p:spPr bwMode="auto">
          <a:xfrm>
            <a:off x="468313" y="1052513"/>
            <a:ext cx="19431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1600" b="1">
                <a:solidFill>
                  <a:srgbClr val="4F6228"/>
                </a:solidFill>
                <a:cs typeface="Arial" charset="0"/>
              </a:rPr>
              <a:t>A = </a:t>
            </a:r>
            <a:r>
              <a:rPr lang="en-GB" sz="1600" b="1">
                <a:solidFill>
                  <a:srgbClr val="4F6228"/>
                </a:solidFill>
                <a:latin typeface="Symbol" charset="0"/>
                <a:cs typeface="Arial" charset="0"/>
              </a:rPr>
              <a:t>e</a:t>
            </a:r>
            <a:r>
              <a:rPr lang="en-GB" sz="1600" b="1">
                <a:solidFill>
                  <a:srgbClr val="4F6228"/>
                </a:solidFill>
                <a:cs typeface="Arial" charset="0"/>
              </a:rPr>
              <a:t> . c . l</a:t>
            </a:r>
            <a:endParaRPr lang="pt-PT" sz="1600" b="1">
              <a:solidFill>
                <a:srgbClr val="4F6228"/>
              </a:solidFill>
              <a:cs typeface="Arial" charset="0"/>
            </a:endParaRPr>
          </a:p>
        </p:txBody>
      </p:sp>
      <p:sp>
        <p:nvSpPr>
          <p:cNvPr id="49157" name="AutoShape 12"/>
          <p:cNvSpPr>
            <a:spLocks noChangeArrowheads="1"/>
          </p:cNvSpPr>
          <p:nvPr/>
        </p:nvSpPr>
        <p:spPr bwMode="auto">
          <a:xfrm>
            <a:off x="468313" y="981075"/>
            <a:ext cx="1943100" cy="576263"/>
          </a:xfrm>
          <a:prstGeom prst="roundRect">
            <a:avLst>
              <a:gd name="adj" fmla="val 16667"/>
            </a:avLst>
          </a:prstGeom>
          <a:noFill/>
          <a:ln w="28575">
            <a:solidFill>
              <a:srgbClr val="008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9158" name="Text Box 13"/>
          <p:cNvSpPr txBox="1">
            <a:spLocks noChangeArrowheads="1"/>
          </p:cNvSpPr>
          <p:nvPr/>
        </p:nvSpPr>
        <p:spPr bwMode="auto">
          <a:xfrm>
            <a:off x="6372225" y="981075"/>
            <a:ext cx="24606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a:solidFill>
                  <a:srgbClr val="4F6228"/>
                </a:solidFill>
                <a:cs typeface="Arial" charset="0"/>
              </a:rPr>
              <a:t>A</a:t>
            </a:r>
            <a:r>
              <a:rPr lang="en-US" sz="1400" baseline="-25000">
                <a:solidFill>
                  <a:srgbClr val="4F6228"/>
                </a:solidFill>
                <a:cs typeface="Arial" charset="0"/>
              </a:rPr>
              <a:t>665</a:t>
            </a:r>
            <a:r>
              <a:rPr lang="en-US" sz="1400">
                <a:solidFill>
                  <a:srgbClr val="4F6228"/>
                </a:solidFill>
                <a:cs typeface="Arial" charset="0"/>
              </a:rPr>
              <a:t> &amp; A</a:t>
            </a:r>
            <a:r>
              <a:rPr lang="en-US" sz="1400" baseline="-25000">
                <a:solidFill>
                  <a:srgbClr val="4F6228"/>
                </a:solidFill>
                <a:cs typeface="Arial" charset="0"/>
              </a:rPr>
              <a:t>652</a:t>
            </a:r>
            <a:r>
              <a:rPr lang="en-US" sz="1400">
                <a:solidFill>
                  <a:srgbClr val="4F6228"/>
                </a:solidFill>
                <a:cs typeface="Arial" charset="0"/>
              </a:rPr>
              <a:t>&amp; A</a:t>
            </a:r>
            <a:r>
              <a:rPr lang="en-US" sz="1400" baseline="-25000">
                <a:solidFill>
                  <a:srgbClr val="4F6228"/>
                </a:solidFill>
                <a:cs typeface="Arial" charset="0"/>
              </a:rPr>
              <a:t>470</a:t>
            </a:r>
          </a:p>
          <a:p>
            <a:pPr eaLnBrk="1" hangingPunct="1">
              <a:spcBef>
                <a:spcPct val="50000"/>
              </a:spcBef>
            </a:pPr>
            <a:r>
              <a:rPr lang="en-US" sz="1200" b="1">
                <a:solidFill>
                  <a:srgbClr val="4F6228"/>
                </a:solidFill>
                <a:cs typeface="Arial" charset="0"/>
              </a:rPr>
              <a:t>(Metanol a 100%)</a:t>
            </a:r>
          </a:p>
        </p:txBody>
      </p:sp>
      <p:sp>
        <p:nvSpPr>
          <p:cNvPr id="49159" name="Text Box 15"/>
          <p:cNvSpPr txBox="1">
            <a:spLocks noChangeArrowheads="1"/>
          </p:cNvSpPr>
          <p:nvPr/>
        </p:nvSpPr>
        <p:spPr bwMode="auto">
          <a:xfrm>
            <a:off x="1042988" y="3933825"/>
            <a:ext cx="7489825" cy="2087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200000"/>
              </a:lnSpc>
              <a:buFontTx/>
              <a:buAutoNum type="alphaLcParenR"/>
            </a:pPr>
            <a:r>
              <a:rPr lang="pt-PT" sz="1300">
                <a:solidFill>
                  <a:srgbClr val="4F6228"/>
                </a:solidFill>
              </a:rPr>
              <a:t>Determine o conteúdo em clorofila </a:t>
            </a:r>
            <a:r>
              <a:rPr lang="pt-PT" sz="1300" i="1">
                <a:solidFill>
                  <a:srgbClr val="4F6228"/>
                </a:solidFill>
              </a:rPr>
              <a:t>a</a:t>
            </a:r>
            <a:r>
              <a:rPr lang="pt-PT" sz="1300">
                <a:solidFill>
                  <a:srgbClr val="4F6228"/>
                </a:solidFill>
              </a:rPr>
              <a:t>, clorofila </a:t>
            </a:r>
            <a:r>
              <a:rPr lang="pt-PT" sz="1300" i="1">
                <a:solidFill>
                  <a:srgbClr val="4F6228"/>
                </a:solidFill>
              </a:rPr>
              <a:t>b</a:t>
            </a:r>
            <a:r>
              <a:rPr lang="pt-PT" sz="1300">
                <a:solidFill>
                  <a:srgbClr val="4F6228"/>
                </a:solidFill>
              </a:rPr>
              <a:t> e carotenoides existente num mL de solução.</a:t>
            </a:r>
          </a:p>
          <a:p>
            <a:pPr algn="l" eaLnBrk="1" hangingPunct="1">
              <a:lnSpc>
                <a:spcPct val="200000"/>
              </a:lnSpc>
              <a:buFontTx/>
              <a:buAutoNum type="alphaLcParenR"/>
            </a:pPr>
            <a:r>
              <a:rPr lang="pt-PT" sz="1300">
                <a:solidFill>
                  <a:srgbClr val="4F6228"/>
                </a:solidFill>
              </a:rPr>
              <a:t>Qual o conteúdo desses pigmentos existente por cm</a:t>
            </a:r>
            <a:r>
              <a:rPr lang="pt-PT" sz="1300" baseline="30000">
                <a:solidFill>
                  <a:srgbClr val="4F6228"/>
                </a:solidFill>
              </a:rPr>
              <a:t>2</a:t>
            </a:r>
            <a:r>
              <a:rPr lang="pt-PT" sz="1300">
                <a:solidFill>
                  <a:srgbClr val="4F6228"/>
                </a:solidFill>
              </a:rPr>
              <a:t> de folha?</a:t>
            </a:r>
          </a:p>
          <a:p>
            <a:pPr algn="l" eaLnBrk="1" hangingPunct="1">
              <a:lnSpc>
                <a:spcPct val="200000"/>
              </a:lnSpc>
              <a:buFontTx/>
              <a:buAutoNum type="alphaLcParenR"/>
            </a:pPr>
            <a:r>
              <a:rPr lang="pt-PT" sz="1300">
                <a:solidFill>
                  <a:srgbClr val="4F6228"/>
                </a:solidFill>
              </a:rPr>
              <a:t>Qual a razão clorofila </a:t>
            </a:r>
            <a:r>
              <a:rPr lang="pt-PT" sz="1300" i="1">
                <a:solidFill>
                  <a:srgbClr val="4F6228"/>
                </a:solidFill>
              </a:rPr>
              <a:t>a</a:t>
            </a:r>
            <a:r>
              <a:rPr lang="pt-PT" sz="1300">
                <a:solidFill>
                  <a:srgbClr val="4F6228"/>
                </a:solidFill>
              </a:rPr>
              <a:t>/clorofila </a:t>
            </a:r>
            <a:r>
              <a:rPr lang="pt-PT" sz="1300" i="1">
                <a:solidFill>
                  <a:srgbClr val="4F6228"/>
                </a:solidFill>
              </a:rPr>
              <a:t>b</a:t>
            </a:r>
            <a:r>
              <a:rPr lang="pt-PT" sz="1300">
                <a:solidFill>
                  <a:srgbClr val="4F6228"/>
                </a:solidFill>
              </a:rPr>
              <a:t>? </a:t>
            </a:r>
          </a:p>
          <a:p>
            <a:pPr algn="l" eaLnBrk="1" hangingPunct="1">
              <a:lnSpc>
                <a:spcPct val="200000"/>
              </a:lnSpc>
              <a:buFontTx/>
              <a:buAutoNum type="alphaLcParenR"/>
            </a:pPr>
            <a:r>
              <a:rPr lang="pt-PT" sz="1300">
                <a:solidFill>
                  <a:srgbClr val="4F6228"/>
                </a:solidFill>
              </a:rPr>
              <a:t>Qual a razão clorofila total/carotenoides?</a:t>
            </a:r>
          </a:p>
          <a:p>
            <a:pPr algn="l" eaLnBrk="1" hangingPunct="1">
              <a:lnSpc>
                <a:spcPct val="200000"/>
              </a:lnSpc>
              <a:buFontTx/>
              <a:buAutoNum type="alphaLcParenR"/>
            </a:pPr>
            <a:r>
              <a:rPr lang="pt-PT" sz="1300">
                <a:solidFill>
                  <a:srgbClr val="4F6228"/>
                </a:solidFill>
                <a:cs typeface="Arial" charset="0"/>
              </a:rPr>
              <a:t>Comente os resultados obtidos.</a:t>
            </a:r>
            <a:endParaRPr lang="pt-PT" sz="1300" b="1">
              <a:solidFill>
                <a:srgbClr val="4F6228"/>
              </a:solidFill>
              <a:cs typeface="Arial" charset="0"/>
            </a:endParaRPr>
          </a:p>
        </p:txBody>
      </p:sp>
      <p:sp>
        <p:nvSpPr>
          <p:cNvPr id="9" name="Slide Number Placeholder 5">
            <a:extLst>
              <a:ext uri="{FF2B5EF4-FFF2-40B4-BE49-F238E27FC236}">
                <a16:creationId xmlns:a16="http://schemas.microsoft.com/office/drawing/2014/main" id="{E4831DFB-5214-3D48-96DB-3D292E728DD4}"/>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48</a:t>
            </a:fld>
            <a:endParaRPr lang="en-US" altLang="en-PT" sz="1400"/>
          </a:p>
        </p:txBody>
      </p:sp>
    </p:spTree>
    <p:extLst>
      <p:ext uri="{BB962C8B-B14F-4D97-AF65-F5344CB8AC3E}">
        <p14:creationId xmlns:p14="http://schemas.microsoft.com/office/powerpoint/2010/main" val="37540071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1550" y="1052513"/>
            <a:ext cx="7726363" cy="3600450"/>
          </a:xfrm>
        </p:spPr>
        <p:txBody>
          <a:bodyPr/>
          <a:lstStyle/>
          <a:p>
            <a:pPr marL="0" indent="0">
              <a:lnSpc>
                <a:spcPct val="150000"/>
              </a:lnSpc>
              <a:buFont typeface="Arial" charset="0"/>
              <a:buNone/>
              <a:defRPr/>
            </a:pPr>
            <a:endParaRPr lang="en-US" sz="1600" dirty="0">
              <a:solidFill>
                <a:srgbClr val="4F6228"/>
              </a:solidFill>
              <a:cs typeface="+mn-cs"/>
            </a:endParaRPr>
          </a:p>
          <a:p>
            <a:pPr marL="0" indent="0">
              <a:lnSpc>
                <a:spcPct val="150000"/>
              </a:lnSpc>
              <a:buFont typeface="Arial" charset="0"/>
              <a:buNone/>
              <a:defRPr/>
            </a:pPr>
            <a:r>
              <a:rPr lang="en-US" sz="1600" dirty="0">
                <a:solidFill>
                  <a:srgbClr val="4F6228"/>
                </a:solidFill>
                <a:cs typeface="+mn-cs"/>
              </a:rPr>
              <a:t>Outras sugestões de leitura, além da bibliografia referida:</a:t>
            </a:r>
          </a:p>
          <a:p>
            <a:pPr>
              <a:lnSpc>
                <a:spcPct val="150000"/>
              </a:lnSpc>
              <a:buFont typeface="Arial"/>
              <a:buChar char="•"/>
              <a:defRPr/>
            </a:pPr>
            <a:r>
              <a:rPr lang="en-US" sz="1600" i="1" dirty="0">
                <a:solidFill>
                  <a:srgbClr val="4F6228"/>
                </a:solidFill>
                <a:cs typeface="+mn-cs"/>
              </a:rPr>
              <a:t>Physiol Mol Biol Plants</a:t>
            </a:r>
            <a:r>
              <a:rPr lang="en-US" sz="1600" dirty="0">
                <a:solidFill>
                  <a:srgbClr val="4F6228"/>
                </a:solidFill>
                <a:cs typeface="+mn-cs"/>
              </a:rPr>
              <a:t>, 2011, Seema et al., 17:247-253</a:t>
            </a:r>
          </a:p>
          <a:p>
            <a:pPr>
              <a:lnSpc>
                <a:spcPct val="150000"/>
              </a:lnSpc>
              <a:buFont typeface="Arial"/>
              <a:buChar char="•"/>
              <a:defRPr/>
            </a:pPr>
            <a:r>
              <a:rPr lang="de-DE" sz="1600" i="1" dirty="0">
                <a:solidFill>
                  <a:srgbClr val="4F6228"/>
                </a:solidFill>
                <a:cs typeface="+mn-cs"/>
              </a:rPr>
              <a:t>J. Exp. Bot.</a:t>
            </a:r>
            <a:r>
              <a:rPr lang="de-DE" sz="1600" dirty="0">
                <a:solidFill>
                  <a:srgbClr val="4F6228"/>
                </a:solidFill>
                <a:cs typeface="+mn-cs"/>
              </a:rPr>
              <a:t>-2002-Hörtensteiner-927-37.</a:t>
            </a:r>
            <a:endParaRPr lang="en-US" sz="1600" dirty="0">
              <a:solidFill>
                <a:srgbClr val="4F6228"/>
              </a:solidFill>
              <a:cs typeface="+mn-cs"/>
            </a:endParaRPr>
          </a:p>
          <a:p>
            <a:pPr>
              <a:lnSpc>
                <a:spcPct val="150000"/>
              </a:lnSpc>
              <a:buFont typeface="Arial"/>
              <a:buChar char="•"/>
              <a:defRPr/>
            </a:pPr>
            <a:r>
              <a:rPr lang="en-US" sz="1600" dirty="0">
                <a:solidFill>
                  <a:srgbClr val="4F6228"/>
                </a:solidFill>
                <a:cs typeface="+mn-cs"/>
                <a:hlinkClick r:id="rId3"/>
              </a:rPr>
              <a:t>http://www.carbonzeroplanet.org/science/chlorophyll.php</a:t>
            </a:r>
            <a:endParaRPr lang="en-US" sz="1600" dirty="0">
              <a:solidFill>
                <a:srgbClr val="4F6228"/>
              </a:solidFill>
              <a:cs typeface="+mn-cs"/>
            </a:endParaRPr>
          </a:p>
          <a:p>
            <a:pPr marL="0" indent="0" algn="ctr">
              <a:lnSpc>
                <a:spcPct val="150000"/>
              </a:lnSpc>
              <a:buFont typeface="Arial" charset="0"/>
              <a:buNone/>
              <a:defRPr/>
            </a:pPr>
            <a:endParaRPr lang="en-US" sz="1600" dirty="0">
              <a:solidFill>
                <a:srgbClr val="4F6228"/>
              </a:solidFill>
              <a:cs typeface="+mn-cs"/>
            </a:endParaRPr>
          </a:p>
          <a:p>
            <a:pPr marL="0" indent="0" algn="ctr">
              <a:lnSpc>
                <a:spcPct val="150000"/>
              </a:lnSpc>
              <a:buFont typeface="Arial" charset="0"/>
              <a:buNone/>
              <a:defRPr/>
            </a:pPr>
            <a:endParaRPr lang="en-US" sz="1600" dirty="0">
              <a:solidFill>
                <a:srgbClr val="4F6228"/>
              </a:solidFill>
              <a:cs typeface="+mn-cs"/>
            </a:endParaRPr>
          </a:p>
        </p:txBody>
      </p:sp>
      <p:sp>
        <p:nvSpPr>
          <p:cNvPr id="2" name="TextBox 1">
            <a:extLst>
              <a:ext uri="{FF2B5EF4-FFF2-40B4-BE49-F238E27FC236}">
                <a16:creationId xmlns:a16="http://schemas.microsoft.com/office/drawing/2014/main" id="{8300836B-9621-9A43-AFFA-1E5A5FAA490D}"/>
              </a:ext>
            </a:extLst>
          </p:cNvPr>
          <p:cNvSpPr txBox="1"/>
          <p:nvPr/>
        </p:nvSpPr>
        <p:spPr>
          <a:xfrm>
            <a:off x="1259632" y="404664"/>
            <a:ext cx="2672526" cy="369332"/>
          </a:xfrm>
          <a:prstGeom prst="rect">
            <a:avLst/>
          </a:prstGeom>
          <a:noFill/>
        </p:spPr>
        <p:txBody>
          <a:bodyPr wrap="none" rtlCol="0">
            <a:spAutoFit/>
          </a:bodyPr>
          <a:lstStyle/>
          <a:p>
            <a:r>
              <a:rPr lang="pt-PT" b="1" dirty="0">
                <a:solidFill>
                  <a:srgbClr val="4F6228"/>
                </a:solidFill>
                <a:cs typeface="Arial" charset="0"/>
              </a:rPr>
              <a:t>– aula prática seguinte</a:t>
            </a:r>
            <a:endParaRPr lang="en-PT" dirty="0"/>
          </a:p>
        </p:txBody>
      </p:sp>
      <p:sp>
        <p:nvSpPr>
          <p:cNvPr id="4" name="Slide Number Placeholder 5">
            <a:extLst>
              <a:ext uri="{FF2B5EF4-FFF2-40B4-BE49-F238E27FC236}">
                <a16:creationId xmlns:a16="http://schemas.microsoft.com/office/drawing/2014/main" id="{A38446BC-B898-264B-A88F-8BBB36785E42}"/>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49</a:t>
            </a:fld>
            <a:endParaRPr lang="en-US" altLang="en-PT" sz="1400"/>
          </a:p>
        </p:txBody>
      </p:sp>
    </p:spTree>
    <p:extLst>
      <p:ext uri="{BB962C8B-B14F-4D97-AF65-F5344CB8AC3E}">
        <p14:creationId xmlns:p14="http://schemas.microsoft.com/office/powerpoint/2010/main" val="2418652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WK LOGO Nutriplanta-09.png">
            <a:extLst>
              <a:ext uri="{FF2B5EF4-FFF2-40B4-BE49-F238E27FC236}">
                <a16:creationId xmlns:a16="http://schemas.microsoft.com/office/drawing/2014/main" id="{F1BC0CD9-27A9-2642-9FF9-0608B481F5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Slide Number Placeholder 5">
            <a:extLst>
              <a:ext uri="{FF2B5EF4-FFF2-40B4-BE49-F238E27FC236}">
                <a16:creationId xmlns:a16="http://schemas.microsoft.com/office/drawing/2014/main" id="{45B0B715-CB7A-3241-B2F3-CC6AB8239469}"/>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5</a:t>
            </a:fld>
            <a:endParaRPr lang="en-US" altLang="en-PT" sz="1400"/>
          </a:p>
        </p:txBody>
      </p:sp>
      <p:pic>
        <p:nvPicPr>
          <p:cNvPr id="52" name="Picture 51">
            <a:extLst>
              <a:ext uri="{FF2B5EF4-FFF2-40B4-BE49-F238E27FC236}">
                <a16:creationId xmlns:a16="http://schemas.microsoft.com/office/drawing/2014/main" id="{D37FE4EA-9964-9844-B70B-6794C8981145}"/>
              </a:ext>
            </a:extLst>
          </p:cNvPr>
          <p:cNvPicPr>
            <a:picLocks noChangeAspect="1"/>
          </p:cNvPicPr>
          <p:nvPr/>
        </p:nvPicPr>
        <p:blipFill rotWithShape="1">
          <a:blip r:embed="rId4"/>
          <a:srcRect t="872" b="1726"/>
          <a:stretch/>
        </p:blipFill>
        <p:spPr>
          <a:xfrm>
            <a:off x="35495" y="1124744"/>
            <a:ext cx="9108505" cy="5123535"/>
          </a:xfrm>
          <a:prstGeom prst="rect">
            <a:avLst/>
          </a:prstGeom>
        </p:spPr>
      </p:pic>
    </p:spTree>
    <p:extLst>
      <p:ext uri="{BB962C8B-B14F-4D97-AF65-F5344CB8AC3E}">
        <p14:creationId xmlns:p14="http://schemas.microsoft.com/office/powerpoint/2010/main" val="3502118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1" descr="WK LOGO Nutriplanta-09.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5900" y="190500"/>
            <a:ext cx="97155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Kiss the Ground Film Trailer (2020).mp4" descr="Kiss the Ground Film Trailer (2020).mp4">
            <a:hlinkClick r:id="" action="ppaction://media"/>
            <a:extLst>
              <a:ext uri="{FF2B5EF4-FFF2-40B4-BE49-F238E27FC236}">
                <a16:creationId xmlns:a16="http://schemas.microsoft.com/office/drawing/2014/main" id="{ABAC1E87-7CD5-0B43-ABA2-28AB2805D0F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bwMode="auto">
          <a:xfrm>
            <a:off x="-36512" y="980728"/>
            <a:ext cx="9130946" cy="5136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4" name="Slide Number Placeholder 5">
            <a:extLst>
              <a:ext uri="{FF2B5EF4-FFF2-40B4-BE49-F238E27FC236}">
                <a16:creationId xmlns:a16="http://schemas.microsoft.com/office/drawing/2014/main" id="{CEC1B4C2-7DBA-5440-8320-59FC7293C92D}"/>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50</a:t>
            </a:fld>
            <a:endParaRPr lang="en-US" altLang="en-PT" sz="1400"/>
          </a:p>
        </p:txBody>
      </p:sp>
    </p:spTree>
    <p:extLst>
      <p:ext uri="{BB962C8B-B14F-4D97-AF65-F5344CB8AC3E}">
        <p14:creationId xmlns:p14="http://schemas.microsoft.com/office/powerpoint/2010/main" val="429192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7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WK LOGO Nutriplanta-09.png">
            <a:extLst>
              <a:ext uri="{FF2B5EF4-FFF2-40B4-BE49-F238E27FC236}">
                <a16:creationId xmlns:a16="http://schemas.microsoft.com/office/drawing/2014/main" id="{F1BC0CD9-27A9-2642-9FF9-0608B481F5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Slide Number Placeholder 5">
            <a:extLst>
              <a:ext uri="{FF2B5EF4-FFF2-40B4-BE49-F238E27FC236}">
                <a16:creationId xmlns:a16="http://schemas.microsoft.com/office/drawing/2014/main" id="{45B0B715-CB7A-3241-B2F3-CC6AB8239469}"/>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6</a:t>
            </a:fld>
            <a:endParaRPr lang="en-US" altLang="en-PT" sz="1400"/>
          </a:p>
        </p:txBody>
      </p:sp>
      <p:pic>
        <p:nvPicPr>
          <p:cNvPr id="50" name="Picture 8">
            <a:extLst>
              <a:ext uri="{FF2B5EF4-FFF2-40B4-BE49-F238E27FC236}">
                <a16:creationId xmlns:a16="http://schemas.microsoft.com/office/drawing/2014/main" id="{139848FF-0D29-2047-82A8-C5B783809C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268413"/>
            <a:ext cx="91440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278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C51F35-76F1-5641-BFEB-9C6207A22A2B}"/>
              </a:ext>
            </a:extLst>
          </p:cNvPr>
          <p:cNvPicPr>
            <a:picLocks noChangeAspect="1"/>
          </p:cNvPicPr>
          <p:nvPr/>
        </p:nvPicPr>
        <p:blipFill rotWithShape="1">
          <a:blip r:embed="rId3"/>
          <a:srcRect t="442"/>
          <a:stretch/>
        </p:blipFill>
        <p:spPr>
          <a:xfrm>
            <a:off x="-18418" y="1124744"/>
            <a:ext cx="9162418" cy="5153862"/>
          </a:xfrm>
          <a:prstGeom prst="rect">
            <a:avLst/>
          </a:prstGeom>
        </p:spPr>
      </p:pic>
      <p:pic>
        <p:nvPicPr>
          <p:cNvPr id="51" name="Picture 10" descr="WK LOGO Nutriplanta-09.png">
            <a:extLst>
              <a:ext uri="{FF2B5EF4-FFF2-40B4-BE49-F238E27FC236}">
                <a16:creationId xmlns:a16="http://schemas.microsoft.com/office/drawing/2014/main" id="{F1BC0CD9-27A9-2642-9FF9-0608B481F5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Slide Number Placeholder 5">
            <a:extLst>
              <a:ext uri="{FF2B5EF4-FFF2-40B4-BE49-F238E27FC236}">
                <a16:creationId xmlns:a16="http://schemas.microsoft.com/office/drawing/2014/main" id="{45B0B715-CB7A-3241-B2F3-CC6AB8239469}"/>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7</a:t>
            </a:fld>
            <a:endParaRPr lang="en-US" altLang="en-PT" sz="1400"/>
          </a:p>
        </p:txBody>
      </p:sp>
      <p:sp>
        <p:nvSpPr>
          <p:cNvPr id="2" name="TextBox 1">
            <a:extLst>
              <a:ext uri="{FF2B5EF4-FFF2-40B4-BE49-F238E27FC236}">
                <a16:creationId xmlns:a16="http://schemas.microsoft.com/office/drawing/2014/main" id="{90A976DC-CA3E-B547-B84A-5D36140760EE}"/>
              </a:ext>
            </a:extLst>
          </p:cNvPr>
          <p:cNvSpPr txBox="1"/>
          <p:nvPr/>
        </p:nvSpPr>
        <p:spPr>
          <a:xfrm>
            <a:off x="1886008" y="447055"/>
            <a:ext cx="5371983" cy="461665"/>
          </a:xfrm>
          <a:prstGeom prst="rect">
            <a:avLst/>
          </a:prstGeom>
          <a:noFill/>
        </p:spPr>
        <p:txBody>
          <a:bodyPr wrap="none" rtlCol="0">
            <a:spAutoFit/>
          </a:bodyPr>
          <a:lstStyle/>
          <a:p>
            <a:pPr algn="ctr"/>
            <a:r>
              <a:rPr lang="en-PT" sz="2400" dirty="0">
                <a:solidFill>
                  <a:srgbClr val="479273"/>
                </a:solidFill>
              </a:rPr>
              <a:t>Efeitos benéficos dos microrganismos</a:t>
            </a:r>
          </a:p>
        </p:txBody>
      </p:sp>
    </p:spTree>
    <p:extLst>
      <p:ext uri="{BB962C8B-B14F-4D97-AF65-F5344CB8AC3E}">
        <p14:creationId xmlns:p14="http://schemas.microsoft.com/office/powerpoint/2010/main" val="4214473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esultado de imagem para plant growth promoting bacteria cartoon">
            <a:extLst>
              <a:ext uri="{FF2B5EF4-FFF2-40B4-BE49-F238E27FC236}">
                <a16:creationId xmlns:a16="http://schemas.microsoft.com/office/drawing/2014/main" id="{09D583B7-DB1D-4B20-9994-8F6D3BF2227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608" y="188640"/>
            <a:ext cx="7068224" cy="6442716"/>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10" descr="WK LOGO Nutriplanta-09.png">
            <a:extLst>
              <a:ext uri="{FF2B5EF4-FFF2-40B4-BE49-F238E27FC236}">
                <a16:creationId xmlns:a16="http://schemas.microsoft.com/office/drawing/2014/main" id="{E158B8BF-6B84-894F-B201-FCDCDDA607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44EB1DDA-CF5B-0448-9C4B-F2D56E242EDF}"/>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8</a:t>
            </a:fld>
            <a:endParaRPr lang="en-US" altLang="en-PT" sz="1400"/>
          </a:p>
        </p:txBody>
      </p:sp>
    </p:spTree>
    <p:extLst>
      <p:ext uri="{BB962C8B-B14F-4D97-AF65-F5344CB8AC3E}">
        <p14:creationId xmlns:p14="http://schemas.microsoft.com/office/powerpoint/2010/main" val="2033169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726682" y="5721351"/>
            <a:ext cx="1380506" cy="307777"/>
          </a:xfrm>
          <a:prstGeom prst="rect">
            <a:avLst/>
          </a:prstGeom>
          <a:noFill/>
        </p:spPr>
        <p:txBody>
          <a:bodyPr wrap="none" rtlCol="0">
            <a:spAutoFit/>
          </a:bodyPr>
          <a:lstStyle/>
          <a:p>
            <a:r>
              <a:rPr lang="en-GB" sz="1400" dirty="0">
                <a:solidFill>
                  <a:schemeClr val="bg1"/>
                </a:solidFill>
              </a:rPr>
              <a:t>Building blocks</a:t>
            </a:r>
          </a:p>
        </p:txBody>
      </p:sp>
      <p:sp>
        <p:nvSpPr>
          <p:cNvPr id="48" name="Slide Number Placeholder 5">
            <a:extLst>
              <a:ext uri="{FF2B5EF4-FFF2-40B4-BE49-F238E27FC236}">
                <a16:creationId xmlns:a16="http://schemas.microsoft.com/office/drawing/2014/main" id="{45B0B715-CB7A-3241-B2F3-CC6AB8239469}"/>
              </a:ext>
            </a:extLst>
          </p:cNvPr>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ＭＳ Ｐゴシック" charset="0"/>
              </a:defRPr>
            </a:lvl9pPr>
          </a:lstStyle>
          <a:p>
            <a:fld id="{4514BAA2-C999-8649-8839-9EBC6D70EC40}" type="slidenum">
              <a:rPr lang="en-US" altLang="en-PT" sz="1400" smtClean="0"/>
              <a:pPr/>
              <a:t>9</a:t>
            </a:fld>
            <a:endParaRPr lang="en-US" altLang="en-PT" sz="1400"/>
          </a:p>
        </p:txBody>
      </p:sp>
      <p:pic>
        <p:nvPicPr>
          <p:cNvPr id="51" name="Picture 10" descr="WK LOGO Nutriplanta-09.png">
            <a:extLst>
              <a:ext uri="{FF2B5EF4-FFF2-40B4-BE49-F238E27FC236}">
                <a16:creationId xmlns:a16="http://schemas.microsoft.com/office/drawing/2014/main" id="{F1BC0CD9-27A9-2642-9FF9-0608B481F5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25" y="230187"/>
            <a:ext cx="971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63C5C17-DBDA-B64E-B654-32CC457C1611}"/>
              </a:ext>
            </a:extLst>
          </p:cNvPr>
          <p:cNvSpPr txBox="1"/>
          <p:nvPr/>
        </p:nvSpPr>
        <p:spPr>
          <a:xfrm>
            <a:off x="5736309" y="6107668"/>
            <a:ext cx="1633781" cy="369332"/>
          </a:xfrm>
          <a:prstGeom prst="rect">
            <a:avLst/>
          </a:prstGeom>
          <a:noFill/>
        </p:spPr>
        <p:txBody>
          <a:bodyPr wrap="none" rtlCol="0">
            <a:spAutoFit/>
          </a:bodyPr>
          <a:lstStyle/>
          <a:p>
            <a:pPr algn="ctr"/>
            <a:r>
              <a:rPr lang="en-PT" dirty="0"/>
              <a:t>Ferreira, 2018</a:t>
            </a:r>
          </a:p>
        </p:txBody>
      </p:sp>
      <p:pic>
        <p:nvPicPr>
          <p:cNvPr id="6" name="Picture 5" descr="Chart, box and whisker chart&#10;&#10;Description automatically generated">
            <a:extLst>
              <a:ext uri="{FF2B5EF4-FFF2-40B4-BE49-F238E27FC236}">
                <a16:creationId xmlns:a16="http://schemas.microsoft.com/office/drawing/2014/main" id="{1DC7A51B-0D18-7446-95F2-AD76573E85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9575"/>
            <a:ext cx="9144000" cy="4258849"/>
          </a:xfrm>
          <a:prstGeom prst="rect">
            <a:avLst/>
          </a:prstGeom>
        </p:spPr>
      </p:pic>
      <p:sp>
        <p:nvSpPr>
          <p:cNvPr id="10" name="TextBox 9">
            <a:extLst>
              <a:ext uri="{FF2B5EF4-FFF2-40B4-BE49-F238E27FC236}">
                <a16:creationId xmlns:a16="http://schemas.microsoft.com/office/drawing/2014/main" id="{2EFB0F46-0269-7543-A95C-5FE43F82FF9E}"/>
              </a:ext>
            </a:extLst>
          </p:cNvPr>
          <p:cNvSpPr txBox="1"/>
          <p:nvPr/>
        </p:nvSpPr>
        <p:spPr>
          <a:xfrm>
            <a:off x="1305545" y="437183"/>
            <a:ext cx="7730951" cy="615553"/>
          </a:xfrm>
          <a:prstGeom prst="rect">
            <a:avLst/>
          </a:prstGeom>
          <a:noFill/>
        </p:spPr>
        <p:txBody>
          <a:bodyPr wrap="square" rtlCol="0">
            <a:spAutoFit/>
          </a:bodyPr>
          <a:lstStyle/>
          <a:p>
            <a:r>
              <a:rPr lang="en-PT" sz="3400" dirty="0">
                <a:solidFill>
                  <a:srgbClr val="479273"/>
                </a:solidFill>
              </a:rPr>
              <a:t>Exemplo da produção de fitohormonas</a:t>
            </a:r>
          </a:p>
        </p:txBody>
      </p:sp>
      <p:sp>
        <p:nvSpPr>
          <p:cNvPr id="11" name="TextBox 10">
            <a:extLst>
              <a:ext uri="{FF2B5EF4-FFF2-40B4-BE49-F238E27FC236}">
                <a16:creationId xmlns:a16="http://schemas.microsoft.com/office/drawing/2014/main" id="{273D268C-E1A7-0341-9A17-F4F743DEA231}"/>
              </a:ext>
            </a:extLst>
          </p:cNvPr>
          <p:cNvSpPr txBox="1"/>
          <p:nvPr/>
        </p:nvSpPr>
        <p:spPr>
          <a:xfrm>
            <a:off x="225425" y="5830669"/>
            <a:ext cx="5301890" cy="646331"/>
          </a:xfrm>
          <a:prstGeom prst="rect">
            <a:avLst/>
          </a:prstGeom>
          <a:noFill/>
        </p:spPr>
        <p:txBody>
          <a:bodyPr wrap="square" rtlCol="0">
            <a:spAutoFit/>
          </a:bodyPr>
          <a:lstStyle/>
          <a:p>
            <a:r>
              <a:rPr lang="en-PT" dirty="0"/>
              <a:t>Plântulas de trigo inoculadas com 2 estirpes bacterianas (</a:t>
            </a:r>
            <a:r>
              <a:rPr lang="en-GB" i="1" dirty="0"/>
              <a:t>Azospirillum brasilense</a:t>
            </a:r>
            <a:r>
              <a:rPr lang="en-GB" dirty="0"/>
              <a:t>)</a:t>
            </a:r>
            <a:endParaRPr lang="en-PT" dirty="0"/>
          </a:p>
        </p:txBody>
      </p:sp>
      <p:sp>
        <p:nvSpPr>
          <p:cNvPr id="2" name="TextBox 1">
            <a:extLst>
              <a:ext uri="{FF2B5EF4-FFF2-40B4-BE49-F238E27FC236}">
                <a16:creationId xmlns:a16="http://schemas.microsoft.com/office/drawing/2014/main" id="{898A53B3-D3CB-8045-BF2A-8EB3B0B4426B}"/>
              </a:ext>
            </a:extLst>
          </p:cNvPr>
          <p:cNvSpPr txBox="1"/>
          <p:nvPr/>
        </p:nvSpPr>
        <p:spPr>
          <a:xfrm>
            <a:off x="2051720" y="5445224"/>
            <a:ext cx="530915" cy="369332"/>
          </a:xfrm>
          <a:prstGeom prst="rect">
            <a:avLst/>
          </a:prstGeom>
          <a:solidFill>
            <a:schemeClr val="accent5">
              <a:lumMod val="60000"/>
              <a:lumOff val="40000"/>
            </a:schemeClr>
          </a:solidFill>
        </p:spPr>
        <p:txBody>
          <a:bodyPr wrap="none" rtlCol="0">
            <a:spAutoFit/>
          </a:bodyPr>
          <a:lstStyle/>
          <a:p>
            <a:r>
              <a:rPr lang="en-PT" dirty="0"/>
              <a:t>NO</a:t>
            </a:r>
          </a:p>
        </p:txBody>
      </p:sp>
      <p:sp>
        <p:nvSpPr>
          <p:cNvPr id="12" name="TextBox 11">
            <a:extLst>
              <a:ext uri="{FF2B5EF4-FFF2-40B4-BE49-F238E27FC236}">
                <a16:creationId xmlns:a16="http://schemas.microsoft.com/office/drawing/2014/main" id="{66703488-CE86-ED43-9B59-5130A058D9D9}"/>
              </a:ext>
            </a:extLst>
          </p:cNvPr>
          <p:cNvSpPr txBox="1"/>
          <p:nvPr/>
        </p:nvSpPr>
        <p:spPr>
          <a:xfrm>
            <a:off x="2699792" y="5445224"/>
            <a:ext cx="864339" cy="369332"/>
          </a:xfrm>
          <a:prstGeom prst="rect">
            <a:avLst/>
          </a:prstGeom>
          <a:solidFill>
            <a:schemeClr val="accent5">
              <a:lumMod val="60000"/>
              <a:lumOff val="40000"/>
            </a:schemeClr>
          </a:solidFill>
        </p:spPr>
        <p:txBody>
          <a:bodyPr wrap="none" rtlCol="0">
            <a:spAutoFit/>
          </a:bodyPr>
          <a:lstStyle/>
          <a:p>
            <a:r>
              <a:rPr lang="en-PT" dirty="0"/>
              <a:t>auxina</a:t>
            </a:r>
          </a:p>
        </p:txBody>
      </p:sp>
      <p:sp>
        <p:nvSpPr>
          <p:cNvPr id="13" name="TextBox 12">
            <a:extLst>
              <a:ext uri="{FF2B5EF4-FFF2-40B4-BE49-F238E27FC236}">
                <a16:creationId xmlns:a16="http://schemas.microsoft.com/office/drawing/2014/main" id="{99556BB5-CEA4-8B41-A565-972419BC1409}"/>
              </a:ext>
            </a:extLst>
          </p:cNvPr>
          <p:cNvSpPr txBox="1"/>
          <p:nvPr/>
        </p:nvSpPr>
        <p:spPr>
          <a:xfrm>
            <a:off x="6083925" y="5445224"/>
            <a:ext cx="530915" cy="369332"/>
          </a:xfrm>
          <a:prstGeom prst="rect">
            <a:avLst/>
          </a:prstGeom>
          <a:solidFill>
            <a:schemeClr val="accent5">
              <a:lumMod val="60000"/>
              <a:lumOff val="40000"/>
            </a:schemeClr>
          </a:solidFill>
        </p:spPr>
        <p:txBody>
          <a:bodyPr wrap="none" rtlCol="0">
            <a:spAutoFit/>
          </a:bodyPr>
          <a:lstStyle/>
          <a:p>
            <a:r>
              <a:rPr lang="en-PT" dirty="0"/>
              <a:t>NO</a:t>
            </a:r>
          </a:p>
        </p:txBody>
      </p:sp>
      <p:sp>
        <p:nvSpPr>
          <p:cNvPr id="14" name="TextBox 13">
            <a:extLst>
              <a:ext uri="{FF2B5EF4-FFF2-40B4-BE49-F238E27FC236}">
                <a16:creationId xmlns:a16="http://schemas.microsoft.com/office/drawing/2014/main" id="{EBDAA30F-5936-1E4F-92EB-D813046C611A}"/>
              </a:ext>
            </a:extLst>
          </p:cNvPr>
          <p:cNvSpPr txBox="1"/>
          <p:nvPr/>
        </p:nvSpPr>
        <p:spPr>
          <a:xfrm>
            <a:off x="7668344" y="5445224"/>
            <a:ext cx="864339" cy="369332"/>
          </a:xfrm>
          <a:prstGeom prst="rect">
            <a:avLst/>
          </a:prstGeom>
          <a:solidFill>
            <a:schemeClr val="accent5">
              <a:lumMod val="60000"/>
              <a:lumOff val="40000"/>
            </a:schemeClr>
          </a:solidFill>
        </p:spPr>
        <p:txBody>
          <a:bodyPr wrap="none" rtlCol="0">
            <a:spAutoFit/>
          </a:bodyPr>
          <a:lstStyle/>
          <a:p>
            <a:r>
              <a:rPr lang="en-PT" dirty="0"/>
              <a:t>auxina</a:t>
            </a:r>
          </a:p>
        </p:txBody>
      </p:sp>
      <p:cxnSp>
        <p:nvCxnSpPr>
          <p:cNvPr id="4" name="Straight Connector 3">
            <a:extLst>
              <a:ext uri="{FF2B5EF4-FFF2-40B4-BE49-F238E27FC236}">
                <a16:creationId xmlns:a16="http://schemas.microsoft.com/office/drawing/2014/main" id="{28D6E43F-AB2B-9E42-80BD-874A20AA14E7}"/>
              </a:ext>
            </a:extLst>
          </p:cNvPr>
          <p:cNvCxnSpPr>
            <a:cxnSpLocks/>
          </p:cNvCxnSpPr>
          <p:nvPr/>
        </p:nvCxnSpPr>
        <p:spPr>
          <a:xfrm flipH="1">
            <a:off x="7928049" y="5445224"/>
            <a:ext cx="434280" cy="447872"/>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72CC50-66B1-F34E-9025-062F689299CB}"/>
              </a:ext>
            </a:extLst>
          </p:cNvPr>
          <p:cNvCxnSpPr>
            <a:cxnSpLocks/>
          </p:cNvCxnSpPr>
          <p:nvPr/>
        </p:nvCxnSpPr>
        <p:spPr>
          <a:xfrm flipH="1" flipV="1">
            <a:off x="7928049" y="5445224"/>
            <a:ext cx="460375" cy="447872"/>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593836D-EDF9-7747-A875-DF94C27C221D}"/>
              </a:ext>
            </a:extLst>
          </p:cNvPr>
          <p:cNvCxnSpPr>
            <a:cxnSpLocks/>
          </p:cNvCxnSpPr>
          <p:nvPr/>
        </p:nvCxnSpPr>
        <p:spPr>
          <a:xfrm flipH="1">
            <a:off x="6127849" y="5429400"/>
            <a:ext cx="434280" cy="447872"/>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F8C8FE4-9BDC-FF42-8186-18E5D5E203B5}"/>
              </a:ext>
            </a:extLst>
          </p:cNvPr>
          <p:cNvCxnSpPr>
            <a:cxnSpLocks/>
          </p:cNvCxnSpPr>
          <p:nvPr/>
        </p:nvCxnSpPr>
        <p:spPr>
          <a:xfrm flipH="1" flipV="1">
            <a:off x="6127849" y="5429400"/>
            <a:ext cx="460375" cy="447872"/>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80767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10150</TotalTime>
  <Words>2372</Words>
  <Application>Microsoft Macintosh PowerPoint</Application>
  <PresentationFormat>On-screen Show (4:3)</PresentationFormat>
  <Paragraphs>488</Paragraphs>
  <Slides>50</Slides>
  <Notes>46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Franklin Gothic Book</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Fotossíntese</dc:title>
  <dc:creator>Anabela Silva</dc:creator>
  <cp:lastModifiedBy>Microsoft Office User</cp:lastModifiedBy>
  <cp:revision>264</cp:revision>
  <cp:lastPrinted>2018-04-29T19:30:50Z</cp:lastPrinted>
  <dcterms:created xsi:type="dcterms:W3CDTF">2008-04-09T09:22:35Z</dcterms:created>
  <dcterms:modified xsi:type="dcterms:W3CDTF">2022-03-27T21:19:42Z</dcterms:modified>
</cp:coreProperties>
</file>